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65" r:id="rId4"/>
    <p:sldId id="295" r:id="rId5"/>
    <p:sldId id="296" r:id="rId6"/>
    <p:sldId id="259" r:id="rId7"/>
    <p:sldId id="262" r:id="rId8"/>
    <p:sldId id="264" r:id="rId9"/>
    <p:sldId id="263" r:id="rId10"/>
    <p:sldId id="266" r:id="rId11"/>
    <p:sldId id="267" r:id="rId12"/>
    <p:sldId id="270" r:id="rId13"/>
    <p:sldId id="271" r:id="rId14"/>
    <p:sldId id="269" r:id="rId15"/>
    <p:sldId id="272" r:id="rId16"/>
    <p:sldId id="274" r:id="rId17"/>
    <p:sldId id="273" r:id="rId18"/>
    <p:sldId id="275" r:id="rId19"/>
    <p:sldId id="299" r:id="rId20"/>
    <p:sldId id="281" r:id="rId21"/>
    <p:sldId id="279" r:id="rId22"/>
    <p:sldId id="282" r:id="rId23"/>
    <p:sldId id="283" r:id="rId24"/>
    <p:sldId id="277" r:id="rId25"/>
    <p:sldId id="280" r:id="rId26"/>
    <p:sldId id="285" r:id="rId27"/>
    <p:sldId id="284" r:id="rId28"/>
    <p:sldId id="287" r:id="rId29"/>
    <p:sldId id="286" r:id="rId30"/>
    <p:sldId id="289" r:id="rId31"/>
    <p:sldId id="291" r:id="rId32"/>
    <p:sldId id="290" r:id="rId33"/>
    <p:sldId id="293" r:id="rId34"/>
    <p:sldId id="301" r:id="rId35"/>
    <p:sldId id="292" r:id="rId36"/>
    <p:sldId id="300" r:id="rId37"/>
    <p:sldId id="297"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05" autoAdjust="0"/>
    <p:restoredTop sz="95163" autoAdjust="0"/>
  </p:normalViewPr>
  <p:slideViewPr>
    <p:cSldViewPr snapToGrid="0">
      <p:cViewPr varScale="1">
        <p:scale>
          <a:sx n="113" d="100"/>
          <a:sy n="113" d="100"/>
        </p:scale>
        <p:origin x="942" y="1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2019/1/9</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574659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周期後発広告エピダウン</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22</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24</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32</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36</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8</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9</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13</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16</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2019/1/9</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14.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gif"/><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p:spTree>
    <p:extLst>
      <p:ext uri="{BB962C8B-B14F-4D97-AF65-F5344CB8AC3E}">
        <p14:creationId xmlns:p14="http://schemas.microsoft.com/office/powerpoint/2010/main" val="358512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2">
            <a:extLst>
              <a:ext uri="{28A0092B-C50C-407E-A947-70E740481C1C}">
                <a14:useLocalDpi xmlns:a14="http://schemas.microsoft.com/office/drawing/2010/main" val="0"/>
              </a:ext>
            </a:extLst>
          </a:blip>
          <a:srcRect l="1" r="69019"/>
          <a:stretch/>
        </p:blipFill>
        <p:spPr>
          <a:xfrm>
            <a:off x="6343402" y="369332"/>
            <a:ext cx="1168215" cy="3324919"/>
          </a:xfrm>
          <a:prstGeom prst="rect">
            <a:avLst/>
          </a:prstGeom>
        </p:spPr>
      </p:pic>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rmAutofit fontScale="90000"/>
          </a:bodyPr>
          <a:lstStyle/>
          <a:p>
            <a:r>
              <a:rPr lang="ja-JP" altLang="en-US" dirty="0"/>
              <a:t>測定方法</a:t>
            </a:r>
            <a:endParaRPr kumimoji="1" lang="ja-JP" altLang="en-US" dirty="0"/>
          </a:p>
        </p:txBody>
      </p:sp>
      <p:sp>
        <p:nvSpPr>
          <p:cNvPr id="16" name="テキスト ボックス 15">
            <a:extLst>
              <a:ext uri="{FF2B5EF4-FFF2-40B4-BE49-F238E27FC236}">
                <a16:creationId xmlns:a16="http://schemas.microsoft.com/office/drawing/2014/main" id="{333F243F-3216-4B68-8C86-C2FBCE38BABE}"/>
              </a:ext>
            </a:extLst>
          </p:cNvPr>
          <p:cNvSpPr txBox="1"/>
          <p:nvPr/>
        </p:nvSpPr>
        <p:spPr>
          <a:xfrm>
            <a:off x="0" y="3503755"/>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17" name="図 16">
            <a:extLst>
              <a:ext uri="{FF2B5EF4-FFF2-40B4-BE49-F238E27FC236}">
                <a16:creationId xmlns:a16="http://schemas.microsoft.com/office/drawing/2014/main" id="{74CD983E-E69B-4CCD-A53F-F9C15AED137A}"/>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5796118" y="4005956"/>
            <a:ext cx="2538339" cy="2801990"/>
          </a:xfrm>
          <a:prstGeom prst="rect">
            <a:avLst/>
          </a:prstGeom>
        </p:spPr>
      </p:pic>
      <p:pic>
        <p:nvPicPr>
          <p:cNvPr id="5" name="図 4">
            <a:extLst>
              <a:ext uri="{FF2B5EF4-FFF2-40B4-BE49-F238E27FC236}">
                <a16:creationId xmlns:a16="http://schemas.microsoft.com/office/drawing/2014/main" id="{438D6F09-30DB-4362-A357-EE6AEE9C1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56" y="4353534"/>
            <a:ext cx="4129740" cy="2106833"/>
          </a:xfrm>
          <a:prstGeom prst="rect">
            <a:avLst/>
          </a:prstGeom>
        </p:spPr>
      </p:pic>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55" y="765928"/>
            <a:ext cx="5058011" cy="2642593"/>
          </a:xfrm>
          <a:prstGeom prst="rect">
            <a:avLst/>
          </a:prstGeom>
        </p:spPr>
      </p:pic>
    </p:spTree>
    <p:extLst>
      <p:ext uri="{BB962C8B-B14F-4D97-AF65-F5344CB8AC3E}">
        <p14:creationId xmlns:p14="http://schemas.microsoft.com/office/powerpoint/2010/main" val="156711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2">
              <a:buFont typeface="Wingdings" pitchFamily="2" charset="2"/>
              <a:buChar char="ü"/>
            </a:pPr>
            <a:r>
              <a:rPr lang="en-US" altLang="ja-JP" dirty="0"/>
              <a:t>3</a:t>
            </a:r>
            <a:r>
              <a:rPr lang="ja-JP" altLang="en-US"/>
              <a:t>周期</a:t>
            </a:r>
            <a:endParaRPr lang="en-US" altLang="ja-JP" dirty="0"/>
          </a:p>
          <a:p>
            <a:pPr lvl="2">
              <a:buFont typeface="Wingdings" pitchFamily="2" charset="2"/>
              <a:buChar char="ü"/>
            </a:pPr>
            <a:r>
              <a:rPr lang="en-US" altLang="ja-JP" dirty="0"/>
              <a:t>10</a:t>
            </a:r>
            <a:r>
              <a:rPr lang="ja-JP" altLang="en-US"/>
              <a:t>周期</a:t>
            </a:r>
            <a:endParaRPr lang="en-US" altLang="ja-JP" dirty="0"/>
          </a:p>
          <a:p>
            <a:pPr lvl="1">
              <a:buFont typeface="Wingdings" pitchFamily="2" charset="2"/>
              <a:buChar char="ü"/>
            </a:pPr>
            <a:r>
              <a:rPr lang="ja-JP" altLang="en-US"/>
              <a:t>リッジ導波路型レーザー</a:t>
            </a:r>
            <a:endParaRPr lang="en-US" altLang="ja-JP" dirty="0"/>
          </a:p>
          <a:p>
            <a:pPr lvl="2">
              <a:buFont typeface="Wingdings" pitchFamily="2" charset="2"/>
              <a:buChar char="ü"/>
            </a:pPr>
            <a:r>
              <a:rPr lang="en-US" altLang="ja-JP" dirty="0"/>
              <a:t>3</a:t>
            </a:r>
            <a:r>
              <a:rPr lang="ja-JP" altLang="en-US"/>
              <a:t>周期</a:t>
            </a:r>
            <a:endParaRPr lang="en-US" altLang="ja-JP" dirty="0"/>
          </a:p>
          <a:p>
            <a:pPr lvl="2">
              <a:buFont typeface="Wingdings" pitchFamily="2" charset="2"/>
              <a:buChar char="ü"/>
            </a:pPr>
            <a:r>
              <a:rPr lang="en-US" altLang="ja-JP" dirty="0"/>
              <a:t>10</a:t>
            </a:r>
            <a:r>
              <a:rPr lang="ja-JP" altLang="en-US"/>
              <a:t>周期</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11</a:t>
            </a:fld>
            <a:endParaRPr kumimoji="1" lang="ja-JP" altLang="en-US"/>
          </a:p>
        </p:txBody>
      </p:sp>
    </p:spTree>
    <p:extLst>
      <p:ext uri="{BB962C8B-B14F-4D97-AF65-F5344CB8AC3E}">
        <p14:creationId xmlns:p14="http://schemas.microsoft.com/office/powerpoint/2010/main" val="3017242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solidFill>
                  <a:srgbClr val="FF0000"/>
                </a:solidFill>
              </a:rPr>
              <a:t>DC(</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en-US" altLang="ja-JP" dirty="0"/>
              <a:t>DC</a:t>
            </a:r>
            <a:r>
              <a:rPr lang="ja-JP" altLang="en-US" dirty="0"/>
              <a:t>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5" y="812494"/>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852391" y="3549342"/>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800166"/>
            <a:ext cx="1590710" cy="307777"/>
          </a:xfrm>
          <a:prstGeom prst="rect">
            <a:avLst/>
          </a:prstGeom>
          <a:noFill/>
        </p:spPr>
        <p:txBody>
          <a:bodyPr wrap="square" rtlCol="0">
            <a:spAutoFit/>
          </a:bodyPr>
          <a:lstStyle/>
          <a:p>
            <a:r>
              <a:rPr kumimoji="1" lang="ja-JP" altLang="en-US" sz="1400" dirty="0"/>
              <a:t>電流の広がり</a:t>
            </a:r>
          </a:p>
        </p:txBody>
      </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3">
            <a:extLst>
              <a:ext uri="{28A0092B-C50C-407E-A947-70E740481C1C}">
                <a14:useLocalDpi xmlns:a14="http://schemas.microsoft.com/office/drawing/2010/main" val="0"/>
              </a:ext>
            </a:extLst>
          </a:blip>
          <a:srcRect r="50926"/>
          <a:stretch/>
        </p:blipFill>
        <p:spPr>
          <a:xfrm>
            <a:off x="81337" y="1446346"/>
            <a:ext cx="3095654" cy="2542391"/>
          </a:xfrm>
          <a:prstGeom prst="rect">
            <a:avLst/>
          </a:prstGeom>
        </p:spPr>
      </p:pic>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18086" y="1446345"/>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20570" y="1309172"/>
            <a:ext cx="1457405" cy="369332"/>
          </a:xfrm>
          <a:prstGeom prst="rect">
            <a:avLst/>
          </a:prstGeom>
          <a:solidFill>
            <a:schemeClr val="bg1"/>
          </a:solidFill>
        </p:spPr>
        <p:txBody>
          <a:bodyPr wrap="square" rtlCol="0">
            <a:spAutoFit/>
          </a:bodyPr>
          <a:lstStyle/>
          <a:p>
            <a:r>
              <a:rPr kumimoji="1" lang="ja-JP" altLang="en-US" dirty="0"/>
              <a:t>閾値電流</a:t>
            </a:r>
          </a:p>
        </p:txBody>
      </p:sp>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pic>
        <p:nvPicPr>
          <p:cNvPr id="9" name="図 8">
            <a:extLst>
              <a:ext uri="{FF2B5EF4-FFF2-40B4-BE49-F238E27FC236}">
                <a16:creationId xmlns:a16="http://schemas.microsoft.com/office/drawing/2014/main" id="{532259DE-D4B9-42D1-86DE-1DFE96F6A696}"/>
              </a:ext>
            </a:extLst>
          </p:cNvPr>
          <p:cNvPicPr>
            <a:picLocks noChangeAspect="1"/>
          </p:cNvPicPr>
          <p:nvPr/>
        </p:nvPicPr>
        <p:blipFill rotWithShape="1">
          <a:blip r:embed="rId5"/>
          <a:srcRect l="22037" t="43580" r="34744" b="35039"/>
          <a:stretch/>
        </p:blipFill>
        <p:spPr>
          <a:xfrm>
            <a:off x="0" y="3988736"/>
            <a:ext cx="3093550" cy="860837"/>
          </a:xfrm>
          <a:prstGeom prst="rect">
            <a:avLst/>
          </a:prstGeom>
        </p:spPr>
      </p:pic>
      <p:pic>
        <p:nvPicPr>
          <p:cNvPr id="11" name="図 10">
            <a:extLst>
              <a:ext uri="{FF2B5EF4-FFF2-40B4-BE49-F238E27FC236}">
                <a16:creationId xmlns:a16="http://schemas.microsoft.com/office/drawing/2014/main" id="{3D3DF7E0-36EB-4A03-851C-DFBA96BC84E3}"/>
              </a:ext>
            </a:extLst>
          </p:cNvPr>
          <p:cNvPicPr>
            <a:picLocks noChangeAspect="1"/>
          </p:cNvPicPr>
          <p:nvPr/>
        </p:nvPicPr>
        <p:blipFill rotWithShape="1">
          <a:blip r:embed="rId6"/>
          <a:srcRect l="21759" t="31679" r="34744" b="44792"/>
          <a:stretch/>
        </p:blipFill>
        <p:spPr>
          <a:xfrm>
            <a:off x="3051806" y="4021206"/>
            <a:ext cx="3219860" cy="979710"/>
          </a:xfrm>
          <a:prstGeom prst="rect">
            <a:avLst/>
          </a:prstGeom>
        </p:spPr>
      </p:pic>
      <p:grpSp>
        <p:nvGrpSpPr>
          <p:cNvPr id="24" name="グループ化 23">
            <a:extLst>
              <a:ext uri="{FF2B5EF4-FFF2-40B4-BE49-F238E27FC236}">
                <a16:creationId xmlns:a16="http://schemas.microsoft.com/office/drawing/2014/main" id="{B5323DA4-1C37-43D6-B66B-AF917140DF55}"/>
              </a:ext>
            </a:extLst>
          </p:cNvPr>
          <p:cNvGrpSpPr/>
          <p:nvPr/>
        </p:nvGrpSpPr>
        <p:grpSpPr>
          <a:xfrm>
            <a:off x="6072202" y="1341922"/>
            <a:ext cx="2990461" cy="2458244"/>
            <a:chOff x="0" y="1172873"/>
            <a:chExt cx="4914900" cy="4027777"/>
          </a:xfrm>
        </p:grpSpPr>
        <p:pic>
          <p:nvPicPr>
            <p:cNvPr id="26" name="図 25">
              <a:extLst>
                <a:ext uri="{FF2B5EF4-FFF2-40B4-BE49-F238E27FC236}">
                  <a16:creationId xmlns:a16="http://schemas.microsoft.com/office/drawing/2014/main" id="{47EE06B2-9DA1-49E7-B432-7996BBAFA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57350"/>
              <a:ext cx="4914900" cy="3543300"/>
            </a:xfrm>
            <a:prstGeom prst="rect">
              <a:avLst/>
            </a:prstGeom>
          </p:spPr>
        </p:pic>
        <p:sp>
          <p:nvSpPr>
            <p:cNvPr id="27" name="テキスト ボックス 26">
              <a:extLst>
                <a:ext uri="{FF2B5EF4-FFF2-40B4-BE49-F238E27FC236}">
                  <a16:creationId xmlns:a16="http://schemas.microsoft.com/office/drawing/2014/main" id="{2AF9993D-FCAB-4AD2-A462-9F40D6926869}"/>
                </a:ext>
              </a:extLst>
            </p:cNvPr>
            <p:cNvSpPr txBox="1"/>
            <p:nvPr/>
          </p:nvSpPr>
          <p:spPr>
            <a:xfrm>
              <a:off x="486681" y="1172873"/>
              <a:ext cx="3885103" cy="655571"/>
            </a:xfrm>
            <a:prstGeom prst="rect">
              <a:avLst/>
            </a:prstGeom>
            <a:noFill/>
          </p:spPr>
          <p:txBody>
            <a:bodyPr wrap="square" rtlCol="0">
              <a:spAutoFit/>
            </a:bodyPr>
            <a:lstStyle/>
            <a:p>
              <a:r>
                <a:rPr kumimoji="1" lang="ja-JP" altLang="en-US" sz="2000" dirty="0"/>
                <a:t>閾値電流密度</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8"/>
          <a:srcRect l="35926" t="34341" r="51389" b="56577"/>
          <a:stretch/>
        </p:blipFill>
        <p:spPr>
          <a:xfrm>
            <a:off x="7973224" y="1286893"/>
            <a:ext cx="1159933" cy="467157"/>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9" name="スライド番号プレースホルダー 3">
            <a:extLst>
              <a:ext uri="{FF2B5EF4-FFF2-40B4-BE49-F238E27FC236}">
                <a16:creationId xmlns:a16="http://schemas.microsoft.com/office/drawing/2014/main" id="{09098C74-DFEE-674D-AF65-E3EB626459E6}"/>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14</a:t>
            </a:fld>
            <a:endParaRPr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275588" y="921875"/>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3461809" y="1557396"/>
            <a:ext cx="1099302" cy="369332"/>
          </a:xfrm>
          <a:prstGeom prst="rect">
            <a:avLst/>
          </a:prstGeom>
          <a:noFill/>
        </p:spPr>
        <p:txBody>
          <a:bodyPr wrap="square" rtlCol="0">
            <a:spAutoFit/>
          </a:bodyPr>
          <a:lstStyle/>
          <a:p>
            <a:r>
              <a:rPr kumimoji="1" lang="ja-JP" altLang="en-US" dirty="0"/>
              <a:t>閾値電流</a:t>
            </a:r>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3833662" y="3685740"/>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3222493" y="3928130"/>
            <a:ext cx="1590710" cy="307777"/>
          </a:xfrm>
          <a:prstGeom prst="rect">
            <a:avLst/>
          </a:prstGeom>
          <a:noFill/>
        </p:spPr>
        <p:txBody>
          <a:bodyPr wrap="square" rtlCol="0">
            <a:spAutoFit/>
          </a:bodyPr>
          <a:lstStyle/>
          <a:p>
            <a:r>
              <a:rPr kumimoji="1" lang="ja-JP" altLang="en-US" sz="1400" dirty="0"/>
              <a:t>電流の広がり</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85016" y="1725844"/>
            <a:ext cx="2808684" cy="2193107"/>
          </a:xfrm>
          <a:prstGeom prst="rect">
            <a:avLst/>
          </a:prstGeom>
        </p:spPr>
      </p:pic>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4">
            <a:extLst>
              <a:ext uri="{28A0092B-C50C-407E-A947-70E740481C1C}">
                <a14:useLocalDpi xmlns:a14="http://schemas.microsoft.com/office/drawing/2010/main" val="0"/>
              </a:ext>
            </a:extLst>
          </a:blip>
          <a:srcRect r="51865"/>
          <a:stretch/>
        </p:blipFill>
        <p:spPr>
          <a:xfrm>
            <a:off x="2955703" y="1797945"/>
            <a:ext cx="3074482" cy="2287503"/>
          </a:xfrm>
          <a:prstGeom prst="rect">
            <a:avLst/>
          </a:prstGeom>
        </p:spPr>
      </p:pic>
      <p:pic>
        <p:nvPicPr>
          <p:cNvPr id="30" name="図 29">
            <a:extLst>
              <a:ext uri="{FF2B5EF4-FFF2-40B4-BE49-F238E27FC236}">
                <a16:creationId xmlns:a16="http://schemas.microsoft.com/office/drawing/2014/main" id="{FD5519A9-97BB-4850-B456-1F9AA8E4D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637" y="1830161"/>
            <a:ext cx="2975007" cy="2162559"/>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6339417" y="1517305"/>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32" name="図 31">
            <a:extLst>
              <a:ext uri="{FF2B5EF4-FFF2-40B4-BE49-F238E27FC236}">
                <a16:creationId xmlns:a16="http://schemas.microsoft.com/office/drawing/2014/main" id="{3ECD1FFF-B00D-4ACA-8968-692480FCA7F1}"/>
              </a:ext>
            </a:extLst>
          </p:cNvPr>
          <p:cNvPicPr>
            <a:picLocks noChangeAspect="1"/>
          </p:cNvPicPr>
          <p:nvPr/>
        </p:nvPicPr>
        <p:blipFill rotWithShape="1">
          <a:blip r:embed="rId6"/>
          <a:srcRect l="21759" t="56290" r="34744" b="20555"/>
          <a:stretch/>
        </p:blipFill>
        <p:spPr>
          <a:xfrm>
            <a:off x="3140376" y="4183478"/>
            <a:ext cx="2971797" cy="889844"/>
          </a:xfrm>
          <a:prstGeom prst="rect">
            <a:avLst/>
          </a:prstGeom>
        </p:spPr>
      </p:pic>
      <p:pic>
        <p:nvPicPr>
          <p:cNvPr id="13" name="図 12">
            <a:extLst>
              <a:ext uri="{FF2B5EF4-FFF2-40B4-BE49-F238E27FC236}">
                <a16:creationId xmlns:a16="http://schemas.microsoft.com/office/drawing/2014/main" id="{AE0EEEFD-9829-4F0E-ADF5-E145F2FFC3FD}"/>
              </a:ext>
            </a:extLst>
          </p:cNvPr>
          <p:cNvPicPr>
            <a:picLocks noChangeAspect="1"/>
          </p:cNvPicPr>
          <p:nvPr/>
        </p:nvPicPr>
        <p:blipFill rotWithShape="1">
          <a:blip r:embed="rId7"/>
          <a:srcRect l="22222" t="51646" r="35926" b="27284"/>
          <a:stretch/>
        </p:blipFill>
        <p:spPr>
          <a:xfrm>
            <a:off x="15299" y="4210246"/>
            <a:ext cx="3047735" cy="863076"/>
          </a:xfrm>
          <a:prstGeom prst="rect">
            <a:avLst/>
          </a:prstGeom>
        </p:spPr>
      </p:pic>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8"/>
          <a:srcRect l="35926" t="34341" r="51389" b="56577"/>
          <a:stretch/>
        </p:blipFill>
        <p:spPr>
          <a:xfrm>
            <a:off x="7808491" y="1459571"/>
            <a:ext cx="1159933" cy="467157"/>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49759" y="1601046"/>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34" name="正方形/長方形 33">
            <a:extLst>
              <a:ext uri="{FF2B5EF4-FFF2-40B4-BE49-F238E27FC236}">
                <a16:creationId xmlns:a16="http://schemas.microsoft.com/office/drawing/2014/main" id="{9B2E87F7-3ABE-4F00-A0DC-EE63471BD69D}"/>
              </a:ext>
            </a:extLst>
          </p:cNvPr>
          <p:cNvSpPr/>
          <p:nvPr/>
        </p:nvSpPr>
        <p:spPr>
          <a:xfrm>
            <a:off x="3113947" y="1616305"/>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950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7886700" cy="1325563"/>
          </a:xfrm>
        </p:spPr>
        <p:txBody>
          <a:bodyPr>
            <a:normAutofit/>
          </a:bodyPr>
          <a:lstStyle/>
          <a:p>
            <a:r>
              <a:rPr kumimoji="1" lang="ja-JP" altLang="en-US" sz="3200" u="sng"/>
              <a:t>測定結果</a:t>
            </a:r>
            <a:r>
              <a:rPr kumimoji="1" lang="en-US" altLang="ja-JP" sz="3200" u="sng" dirty="0"/>
              <a:t> : </a:t>
            </a:r>
            <a:r>
              <a:rPr kumimoji="1" lang="ja-JP" altLang="en-US" sz="3200" u="sng"/>
              <a:t>ブロードコンタクトレーザー</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780151" y="3533864"/>
            <a:ext cx="2772105" cy="2027833"/>
            <a:chOff x="4697198" y="3084100"/>
            <a:chExt cx="3997180" cy="2923992"/>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34820" y="3084100"/>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57950" y="3467308"/>
            <a:ext cx="2444434" cy="2061911"/>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1983520" y="4495623"/>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92139" y="4515720"/>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484530" y="910066"/>
            <a:ext cx="3083876" cy="2235405"/>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85301"/>
            <a:ext cx="5464931" cy="369332"/>
          </a:xfrm>
          <a:prstGeom prst="rect">
            <a:avLst/>
          </a:prstGeom>
          <a:noFill/>
        </p:spPr>
        <p:txBody>
          <a:bodyPr wrap="square" rtlCol="0">
            <a:spAutoFit/>
          </a:bodyPr>
          <a:lstStyle/>
          <a:p>
            <a:r>
              <a:rPr lang="ja-JP" altLang="en-US" dirty="0"/>
              <a:t>スロープ効率</a:t>
            </a:r>
            <a:endParaRPr kumimoji="1" lang="ja-JP" altLang="en-US" dirty="0"/>
          </a:p>
        </p:txBody>
      </p:sp>
    </p:spTree>
    <p:extLst>
      <p:ext uri="{BB962C8B-B14F-4D97-AF65-F5344CB8AC3E}">
        <p14:creationId xmlns:p14="http://schemas.microsoft.com/office/powerpoint/2010/main" val="105697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rmAutofit fontScale="90000"/>
          </a:bodyPr>
          <a:lstStyle/>
          <a:p>
            <a:r>
              <a:rPr lang="ja-JP" altLang="en-US" u="sng" dirty="0"/>
              <a:t>測定結果 </a:t>
            </a:r>
            <a:r>
              <a:rPr lang="en-US" altLang="ja-JP" u="sng" dirty="0"/>
              <a:t>: DC</a:t>
            </a:r>
            <a:r>
              <a:rPr lang="ja-JP" altLang="en-US" u="sng" dirty="0"/>
              <a:t> ブロードコンタクト</a:t>
            </a:r>
            <a:endParaRPr kumimoji="1" lang="ja-JP" altLang="en-US" u="sng" dirty="0"/>
          </a:p>
        </p:txBody>
      </p:sp>
      <p:grpSp>
        <p:nvGrpSpPr>
          <p:cNvPr id="19" name="グループ化 18">
            <a:extLst>
              <a:ext uri="{FF2B5EF4-FFF2-40B4-BE49-F238E27FC236}">
                <a16:creationId xmlns:a16="http://schemas.microsoft.com/office/drawing/2014/main" id="{F54E8718-C6F4-44D1-8287-1266C53400F5}"/>
              </a:ext>
            </a:extLst>
          </p:cNvPr>
          <p:cNvGrpSpPr/>
          <p:nvPr/>
        </p:nvGrpSpPr>
        <p:grpSpPr>
          <a:xfrm>
            <a:off x="83400" y="1419089"/>
            <a:ext cx="3079627" cy="2441315"/>
            <a:chOff x="-887852" y="1953225"/>
            <a:chExt cx="4914900" cy="3896192"/>
          </a:xfrm>
        </p:grpSpPr>
        <p:pic>
          <p:nvPicPr>
            <p:cNvPr id="20" name="図 19">
              <a:extLst>
                <a:ext uri="{FF2B5EF4-FFF2-40B4-BE49-F238E27FC236}">
                  <a16:creationId xmlns:a16="http://schemas.microsoft.com/office/drawing/2014/main" id="{8356AE08-E34D-460D-805C-AECC9919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52" y="2242617"/>
              <a:ext cx="4914900" cy="3606800"/>
            </a:xfrm>
            <a:prstGeom prst="rect">
              <a:avLst/>
            </a:prstGeom>
          </p:spPr>
        </p:pic>
        <p:sp>
          <p:nvSpPr>
            <p:cNvPr id="21" name="テキスト ボックス 20">
              <a:extLst>
                <a:ext uri="{FF2B5EF4-FFF2-40B4-BE49-F238E27FC236}">
                  <a16:creationId xmlns:a16="http://schemas.microsoft.com/office/drawing/2014/main" id="{220EB9CC-160F-4CBB-9A2B-7506D78AF391}"/>
                </a:ext>
              </a:extLst>
            </p:cNvPr>
            <p:cNvSpPr txBox="1"/>
            <p:nvPr/>
          </p:nvSpPr>
          <p:spPr>
            <a:xfrm>
              <a:off x="915172" y="1953225"/>
              <a:ext cx="1485614" cy="369332"/>
            </a:xfrm>
            <a:prstGeom prst="rect">
              <a:avLst/>
            </a:prstGeom>
            <a:noFill/>
          </p:spPr>
          <p:txBody>
            <a:bodyPr wrap="square" rtlCol="0">
              <a:spAutoFit/>
            </a:bodyPr>
            <a:lstStyle/>
            <a:p>
              <a:r>
                <a:rPr kumimoji="1" lang="en-US" altLang="ja-JP" dirty="0"/>
                <a:t>3</a:t>
              </a:r>
              <a:r>
                <a:rPr lang="ja-JP" altLang="en-US"/>
                <a:t>周期</a:t>
              </a:r>
              <a:endParaRPr kumimoji="1" lang="ja-JP" altLang="en-US"/>
            </a:p>
          </p:txBody>
        </p:sp>
      </p:grpSp>
      <p:grpSp>
        <p:nvGrpSpPr>
          <p:cNvPr id="22" name="グループ化 21">
            <a:extLst>
              <a:ext uri="{FF2B5EF4-FFF2-40B4-BE49-F238E27FC236}">
                <a16:creationId xmlns:a16="http://schemas.microsoft.com/office/drawing/2014/main" id="{D764C608-70CD-418D-AE6A-D6C4226E492C}"/>
              </a:ext>
            </a:extLst>
          </p:cNvPr>
          <p:cNvGrpSpPr/>
          <p:nvPr/>
        </p:nvGrpSpPr>
        <p:grpSpPr>
          <a:xfrm>
            <a:off x="2853312" y="1419089"/>
            <a:ext cx="3079627" cy="2481654"/>
            <a:chOff x="3512698" y="1929851"/>
            <a:chExt cx="4914900" cy="3960570"/>
          </a:xfrm>
        </p:grpSpPr>
        <p:pic>
          <p:nvPicPr>
            <p:cNvPr id="23" name="図 22">
              <a:extLst>
                <a:ext uri="{FF2B5EF4-FFF2-40B4-BE49-F238E27FC236}">
                  <a16:creationId xmlns:a16="http://schemas.microsoft.com/office/drawing/2014/main" id="{68811043-E33C-4472-A502-25A6ECC5F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98" y="2283621"/>
              <a:ext cx="4914900" cy="3606800"/>
            </a:xfrm>
            <a:prstGeom prst="rect">
              <a:avLst/>
            </a:prstGeom>
          </p:spPr>
        </p:pic>
        <p:sp>
          <p:nvSpPr>
            <p:cNvPr id="24" name="テキスト ボックス 23">
              <a:extLst>
                <a:ext uri="{FF2B5EF4-FFF2-40B4-BE49-F238E27FC236}">
                  <a16:creationId xmlns:a16="http://schemas.microsoft.com/office/drawing/2014/main" id="{5948BEA1-926E-4B1C-8482-55BF22F6FA8F}"/>
                </a:ext>
              </a:extLst>
            </p:cNvPr>
            <p:cNvSpPr txBox="1"/>
            <p:nvPr/>
          </p:nvSpPr>
          <p:spPr>
            <a:xfrm>
              <a:off x="5209283" y="1929851"/>
              <a:ext cx="1485614" cy="369332"/>
            </a:xfrm>
            <a:prstGeom prst="rect">
              <a:avLst/>
            </a:prstGeom>
            <a:noFill/>
          </p:spPr>
          <p:txBody>
            <a:bodyPr wrap="square" rtlCol="0">
              <a:spAutoFit/>
            </a:bodyPr>
            <a:lstStyle/>
            <a:p>
              <a:r>
                <a:rPr lang="en-US" altLang="ja-JP" dirty="0"/>
                <a:t>10</a:t>
              </a:r>
              <a:r>
                <a:rPr lang="ja-JP" altLang="en-US"/>
                <a:t>周期</a:t>
              </a:r>
              <a:endParaRPr kumimoji="1" lang="ja-JP" altLang="en-US"/>
            </a:p>
          </p:txBody>
        </p:sp>
      </p:gr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5">
            <a:extLst>
              <a:ext uri="{28A0092B-C50C-407E-A947-70E740481C1C}">
                <a14:useLocalDpi xmlns:a14="http://schemas.microsoft.com/office/drawing/2010/main" val="0"/>
              </a:ext>
            </a:extLst>
          </a:blip>
          <a:srcRect r="48585" b="-6742"/>
          <a:stretch/>
        </p:blipFill>
        <p:spPr>
          <a:xfrm>
            <a:off x="5826884" y="2032348"/>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6">
            <a:extLst>
              <a:ext uri="{28A0092B-C50C-407E-A947-70E740481C1C}">
                <a14:useLocalDpi xmlns:a14="http://schemas.microsoft.com/office/drawing/2010/main" val="0"/>
              </a:ext>
            </a:extLst>
          </a:blip>
          <a:srcRect r="56689" b="6791"/>
          <a:stretch/>
        </p:blipFill>
        <p:spPr>
          <a:xfrm>
            <a:off x="6138034" y="1308443"/>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6884" y="1786803"/>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709966" y="2156762"/>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95659" y="213893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329542" y="2658156"/>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93955" y="2675981"/>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8">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8">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170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319273" y="-400078"/>
            <a:ext cx="8789369" cy="1325563"/>
          </a:xfrm>
        </p:spPr>
        <p:txBody>
          <a:bodyPr>
            <a:normAutofit/>
          </a:bodyPr>
          <a:lstStyle/>
          <a:p>
            <a:r>
              <a:rPr kumimoji="1" lang="ja-JP" altLang="en-US" sz="3200" u="sng" dirty="0"/>
              <a:t>測定結果</a:t>
            </a:r>
            <a:r>
              <a:rPr kumimoji="1" lang="en-US" altLang="ja-JP" sz="3200" u="sng" dirty="0"/>
              <a:t> : </a:t>
            </a:r>
            <a:r>
              <a:rPr kumimoji="1" lang="ja-JP" altLang="en-US" sz="3200" u="sng" dirty="0"/>
              <a:t>ブロードコンタクトレーザー</a:t>
            </a:r>
            <a:r>
              <a:rPr lang="ja-JP" altLang="en-US" sz="3200" u="sng" dirty="0"/>
              <a:t>まとめ</a:t>
            </a:r>
            <a:endParaRPr kumimoji="1" lang="ja-JP" altLang="en-US" sz="32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255571" y="1281888"/>
            <a:ext cx="3642896" cy="923330"/>
          </a:xfrm>
          <a:prstGeom prst="rect">
            <a:avLst/>
          </a:prstGeom>
          <a:noFill/>
        </p:spPr>
        <p:txBody>
          <a:bodyPr wrap="square" rtlCol="0">
            <a:spAutoFit/>
          </a:bodyPr>
          <a:lstStyle/>
          <a:p>
            <a:r>
              <a:rPr lang="ja-JP" altLang="en-US" dirty="0"/>
              <a:t>ある電流密度以上では層数が多いほうがモード利得を稼ぐのに有利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9025" y="5399783"/>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en-US" altLang="ja-JP" dirty="0"/>
              <a:t>DC</a:t>
            </a:r>
            <a:r>
              <a:rPr lang="ja-JP" altLang="en-US" dirty="0"/>
              <a:t>注入</a:t>
            </a:r>
            <a:r>
              <a:rPr lang="en-US" altLang="ja-JP" dirty="0"/>
              <a:t>(</a:t>
            </a:r>
            <a:r>
              <a:rPr lang="ja-JP" altLang="en-US" dirty="0"/>
              <a:t>ブロードコンタクト</a:t>
            </a:r>
            <a:r>
              <a:rPr lang="en-US" altLang="ja-JP" dirty="0"/>
              <a:t>)</a:t>
            </a:r>
          </a:p>
          <a:p>
            <a:pPr lvl="1">
              <a:buFont typeface="Wingdings" pitchFamily="2" charset="2"/>
              <a:buChar char="ü"/>
            </a:pPr>
            <a:r>
              <a:rPr lang="en-US" altLang="ja-JP" dirty="0">
                <a:solidFill>
                  <a:srgbClr val="FF0000"/>
                </a:solidFill>
              </a:rPr>
              <a:t>DC</a:t>
            </a:r>
            <a:r>
              <a:rPr lang="ja-JP" altLang="en-US" dirty="0">
                <a:solidFill>
                  <a:srgbClr val="FF0000"/>
                </a:solidFill>
              </a:rPr>
              <a:t>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192435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366F53D-BDCC-C846-8DD8-9E060DF0E066}"/>
              </a:ext>
            </a:extLst>
          </p:cNvPr>
          <p:cNvGrpSpPr/>
          <p:nvPr/>
        </p:nvGrpSpPr>
        <p:grpSpPr>
          <a:xfrm>
            <a:off x="887417" y="1139410"/>
            <a:ext cx="2498722" cy="2093112"/>
            <a:chOff x="558800" y="489209"/>
            <a:chExt cx="3676245" cy="3079491"/>
          </a:xfrm>
        </p:grpSpPr>
        <p:pic>
          <p:nvPicPr>
            <p:cNvPr id="7" name="図 6">
              <a:extLst>
                <a:ext uri="{FF2B5EF4-FFF2-40B4-BE49-F238E27FC236}">
                  <a16:creationId xmlns:a16="http://schemas.microsoft.com/office/drawing/2014/main" id="{0B59346C-BE30-7E40-A46E-044453700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89209"/>
              <a:ext cx="3658343" cy="3079491"/>
            </a:xfrm>
            <a:prstGeom prst="rect">
              <a:avLst/>
            </a:prstGeom>
          </p:spPr>
        </p:pic>
        <p:sp>
          <p:nvSpPr>
            <p:cNvPr id="15" name="正方形/長方形 14">
              <a:extLst>
                <a:ext uri="{FF2B5EF4-FFF2-40B4-BE49-F238E27FC236}">
                  <a16:creationId xmlns:a16="http://schemas.microsoft.com/office/drawing/2014/main" id="{DD0F1B88-6748-E841-BAB4-295CDCE09143}"/>
                </a:ext>
              </a:extLst>
            </p:cNvPr>
            <p:cNvSpPr/>
            <p:nvPr/>
          </p:nvSpPr>
          <p:spPr>
            <a:xfrm>
              <a:off x="4047384" y="1457325"/>
              <a:ext cx="187661"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9309363C-A8C2-E947-A386-F7F47B3A3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9" y="3252195"/>
            <a:ext cx="2781579" cy="2552715"/>
          </a:xfrm>
          <a:prstGeom prst="rect">
            <a:avLst/>
          </a:prstGeom>
        </p:spPr>
      </p:pic>
      <p:pic>
        <p:nvPicPr>
          <p:cNvPr id="11" name="図 10">
            <a:extLst>
              <a:ext uri="{FF2B5EF4-FFF2-40B4-BE49-F238E27FC236}">
                <a16:creationId xmlns:a16="http://schemas.microsoft.com/office/drawing/2014/main" id="{43DB9AFA-2813-A640-A5CA-454C72346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01" y="3384229"/>
            <a:ext cx="2665849" cy="2422710"/>
          </a:xfrm>
          <a:prstGeom prst="rect">
            <a:avLst/>
          </a:prstGeom>
        </p:spPr>
      </p:pic>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308195" y="558286"/>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8" name="テキスト ボックス 17">
            <a:extLst>
              <a:ext uri="{FF2B5EF4-FFF2-40B4-BE49-F238E27FC236}">
                <a16:creationId xmlns:a16="http://schemas.microsoft.com/office/drawing/2014/main" id="{30FDC3BA-0C0C-3943-BC3D-32F2E8F12389}"/>
              </a:ext>
            </a:extLst>
          </p:cNvPr>
          <p:cNvSpPr txBox="1"/>
          <p:nvPr/>
        </p:nvSpPr>
        <p:spPr>
          <a:xfrm>
            <a:off x="1385888" y="5804910"/>
            <a:ext cx="5529262" cy="369332"/>
          </a:xfrm>
          <a:prstGeom prst="rect">
            <a:avLst/>
          </a:prstGeom>
          <a:noFill/>
        </p:spPr>
        <p:txBody>
          <a:bodyPr wrap="square" rtlCol="0">
            <a:spAutoFit/>
          </a:bodyPr>
          <a:lstStyle/>
          <a:p>
            <a:pPr marL="285750" indent="-285750">
              <a:buFont typeface="Wingdings" pitchFamily="2" charset="2"/>
              <a:buChar char="ü"/>
            </a:pPr>
            <a:r>
              <a:rPr lang="ja-JP" altLang="en-US"/>
              <a:t>閾値電流が最短でも</a:t>
            </a:r>
            <a:r>
              <a:rPr lang="en-US" altLang="ja-JP" dirty="0"/>
              <a:t>80 mA</a:t>
            </a:r>
            <a:r>
              <a:rPr lang="ja-JP" altLang="en-US"/>
              <a:t>と高くなってしまった</a:t>
            </a:r>
            <a:endParaRPr kumimoji="1" lang="ja-JP" altLang="en-US"/>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607789" y="834007"/>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20" name="テキスト ボックス 19">
            <a:extLst>
              <a:ext uri="{FF2B5EF4-FFF2-40B4-BE49-F238E27FC236}">
                <a16:creationId xmlns:a16="http://schemas.microsoft.com/office/drawing/2014/main" id="{B5AF0D07-13BF-4372-A3A5-B87CADC92A85}"/>
              </a:ext>
            </a:extLst>
          </p:cNvPr>
          <p:cNvSpPr txBox="1"/>
          <p:nvPr/>
        </p:nvSpPr>
        <p:spPr>
          <a:xfrm>
            <a:off x="1455298" y="3215729"/>
            <a:ext cx="1050835" cy="338554"/>
          </a:xfrm>
          <a:prstGeom prst="rect">
            <a:avLst/>
          </a:prstGeom>
          <a:solidFill>
            <a:schemeClr val="bg1"/>
          </a:solidFill>
        </p:spPr>
        <p:txBody>
          <a:bodyPr wrap="square" rtlCol="0">
            <a:spAutoFit/>
          </a:bodyPr>
          <a:lstStyle/>
          <a:p>
            <a:r>
              <a:rPr kumimoji="1" lang="ja-JP" altLang="en-US" sz="1600" dirty="0"/>
              <a:t>閾値電流</a:t>
            </a:r>
          </a:p>
        </p:txBody>
      </p:sp>
    </p:spTree>
    <p:extLst>
      <p:ext uri="{BB962C8B-B14F-4D97-AF65-F5344CB8AC3E}">
        <p14:creationId xmlns:p14="http://schemas.microsoft.com/office/powerpoint/2010/main" val="4185730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a:t> : </a:t>
            </a:r>
            <a:r>
              <a:rPr lang="ja-JP" altLang="en-US" sz="2400" u="sng"/>
              <a:t>リッジ導波路型レーザー　定常電流注入</a:t>
            </a:r>
          </a:p>
        </p:txBody>
      </p:sp>
    </p:spTree>
    <p:extLst>
      <p:ext uri="{BB962C8B-B14F-4D97-AF65-F5344CB8AC3E}">
        <p14:creationId xmlns:p14="http://schemas.microsoft.com/office/powerpoint/2010/main" val="1333733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F9A8140-1983-D845-804C-405AA71BA1CC}"/>
              </a:ext>
            </a:extLst>
          </p:cNvPr>
          <p:cNvSpPr>
            <a:spLocks noGrp="1"/>
          </p:cNvSpPr>
          <p:nvPr>
            <p:ph idx="1"/>
          </p:nvPr>
        </p:nvSpPr>
        <p:spPr>
          <a:xfrm>
            <a:off x="628649" y="1825625"/>
            <a:ext cx="8615363" cy="2146300"/>
          </a:xfrm>
        </p:spPr>
        <p:txBody>
          <a:bodyPr/>
          <a:lstStyle/>
          <a:p>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kumimoji="1" lang="en-US" altLang="ja-JP" dirty="0"/>
          </a:p>
          <a:p>
            <a:pPr marL="514350" indent="-514350">
              <a:buFont typeface="+mj-ea"/>
              <a:buAutoNum type="circleNumDbPlain"/>
            </a:pPr>
            <a:r>
              <a:rPr lang="ja-JP" altLang="en-US"/>
              <a:t>閾値電流が高い。</a:t>
            </a: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C1F1192-FEBF-FA46-ACD9-0C41110C5600}"/>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8" name="タイトル 1">
            <a:extLst>
              <a:ext uri="{FF2B5EF4-FFF2-40B4-BE49-F238E27FC236}">
                <a16:creationId xmlns:a16="http://schemas.microsoft.com/office/drawing/2014/main" id="{B7E12372-2C3A-E344-BDE7-3D09E486407C}"/>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Tree>
    <p:extLst>
      <p:ext uri="{BB962C8B-B14F-4D97-AF65-F5344CB8AC3E}">
        <p14:creationId xmlns:p14="http://schemas.microsoft.com/office/powerpoint/2010/main" val="112096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a:t>課題</a:t>
            </a:r>
            <a:r>
              <a:rPr lang="en-US" altLang="ja-JP" sz="2400" dirty="0"/>
              <a:t>①</a:t>
            </a:r>
            <a:r>
              <a:rPr lang="ja-JP" altLang="en-US" sz="2400"/>
              <a:t>大電流を流すと発光強度が落ちる</a:t>
            </a:r>
            <a:endParaRPr kumimoji="1" lang="en-US" altLang="ja-JP" sz="2400" dirty="0"/>
          </a:p>
          <a:p>
            <a:pPr lvl="1">
              <a:buFont typeface="Wingdings" pitchFamily="2" charset="2"/>
              <a:buChar char="Ø"/>
            </a:pPr>
            <a:endParaRPr lang="en-US" altLang="ja-JP" sz="2000" dirty="0"/>
          </a:p>
          <a:p>
            <a:endParaRPr kumimoji="1" lang="ja-JP" altLang="en-US" sz="2400"/>
          </a:p>
        </p:txBody>
      </p:sp>
      <p:grpSp>
        <p:nvGrpSpPr>
          <p:cNvPr id="14" name="グループ化 13">
            <a:extLst>
              <a:ext uri="{FF2B5EF4-FFF2-40B4-BE49-F238E27FC236}">
                <a16:creationId xmlns:a16="http://schemas.microsoft.com/office/drawing/2014/main" id="{05C99C4E-DA56-ED40-982C-4B1E2BCC5702}"/>
              </a:ext>
            </a:extLst>
          </p:cNvPr>
          <p:cNvGrpSpPr/>
          <p:nvPr/>
        </p:nvGrpSpPr>
        <p:grpSpPr>
          <a:xfrm>
            <a:off x="4192367" y="1443045"/>
            <a:ext cx="5070035" cy="4943476"/>
            <a:chOff x="3843339" y="914659"/>
            <a:chExt cx="5070035" cy="4943476"/>
          </a:xfrm>
        </p:grpSpPr>
        <p:pic>
          <p:nvPicPr>
            <p:cNvPr id="7" name="図 6">
              <a:extLst>
                <a:ext uri="{FF2B5EF4-FFF2-40B4-BE49-F238E27FC236}">
                  <a16:creationId xmlns:a16="http://schemas.microsoft.com/office/drawing/2014/main" id="{D9B34F6C-CB78-4B46-81A0-84852B5DC9EB}"/>
                </a:ext>
              </a:extLst>
            </p:cNvPr>
            <p:cNvPicPr>
              <a:picLocks noChangeAspect="1"/>
            </p:cNvPicPr>
            <p:nvPr/>
          </p:nvPicPr>
          <p:blipFill rotWithShape="1">
            <a:blip r:embed="rId3">
              <a:extLst>
                <a:ext uri="{28A0092B-C50C-407E-A947-70E740481C1C}">
                  <a14:useLocalDpi xmlns:a14="http://schemas.microsoft.com/office/drawing/2010/main" val="0"/>
                </a:ext>
              </a:extLst>
            </a:blip>
            <a:srcRect l="45179" t="2312" r="1405" b="1758"/>
            <a:stretch/>
          </p:blipFill>
          <p:spPr>
            <a:xfrm>
              <a:off x="4029076" y="914659"/>
              <a:ext cx="4884298" cy="4943476"/>
            </a:xfrm>
            <a:prstGeom prst="rect">
              <a:avLst/>
            </a:prstGeom>
          </p:spPr>
        </p:pic>
        <p:sp>
          <p:nvSpPr>
            <p:cNvPr id="12" name="正方形/長方形 11">
              <a:extLst>
                <a:ext uri="{FF2B5EF4-FFF2-40B4-BE49-F238E27FC236}">
                  <a16:creationId xmlns:a16="http://schemas.microsoft.com/office/drawing/2014/main" id="{B555C0DD-FC23-8C46-A49B-C6F2F784F525}"/>
                </a:ext>
              </a:extLst>
            </p:cNvPr>
            <p:cNvSpPr/>
            <p:nvPr/>
          </p:nvSpPr>
          <p:spPr>
            <a:xfrm>
              <a:off x="3843339" y="914659"/>
              <a:ext cx="1143000" cy="1414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4" y="2914368"/>
            <a:ext cx="4316907" cy="3694112"/>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22</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308195" y="1015493"/>
            <a:ext cx="8707218" cy="369332"/>
          </a:xfrm>
          <a:prstGeom prst="rect">
            <a:avLst/>
          </a:prstGeom>
          <a:noFill/>
        </p:spPr>
        <p:txBody>
          <a:bodyPr wrap="square" rtlCol="0">
            <a:spAutoFit/>
          </a:bodyPr>
          <a:lstStyle/>
          <a:p>
            <a:r>
              <a:rPr kumimoji="1" lang="en-US" altLang="ja-JP" dirty="0"/>
              <a:t>3</a:t>
            </a:r>
            <a:r>
              <a:rPr kumimoji="1" lang="ja-JP" altLang="en-US"/>
              <a:t>周期　</a:t>
            </a:r>
            <a:r>
              <a:rPr lang="ja-JP" altLang="en-US"/>
              <a:t>エピダウンによる温度上昇の抑制を期待</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26626" y="1392326"/>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5">
            <a:extLst>
              <a:ext uri="{28A0092B-C50C-407E-A947-70E740481C1C}">
                <a14:useLocalDpi xmlns:a14="http://schemas.microsoft.com/office/drawing/2010/main" val="0"/>
              </a:ext>
            </a:extLst>
          </a:blip>
          <a:srcRect l="3724"/>
          <a:stretch/>
        </p:blipFill>
        <p:spPr>
          <a:xfrm>
            <a:off x="-34677" y="1368773"/>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6"/>
          <a:stretch>
            <a:fillRect/>
          </a:stretch>
        </p:blipFill>
        <p:spPr>
          <a:xfrm rot="10800000">
            <a:off x="2623704" y="1588172"/>
            <a:ext cx="1282700" cy="1123950"/>
          </a:xfrm>
          <a:prstGeom prst="rect">
            <a:avLst/>
          </a:prstGeom>
        </p:spPr>
      </p:pic>
      <p:sp>
        <p:nvSpPr>
          <p:cNvPr id="39" name="テキスト ボックス 38">
            <a:extLst>
              <a:ext uri="{FF2B5EF4-FFF2-40B4-BE49-F238E27FC236}">
                <a16:creationId xmlns:a16="http://schemas.microsoft.com/office/drawing/2014/main" id="{0065F073-EF26-4549-81A0-CBEC0DD3B62D}"/>
              </a:ext>
            </a:extLst>
          </p:cNvPr>
          <p:cNvSpPr txBox="1"/>
          <p:nvPr/>
        </p:nvSpPr>
        <p:spPr>
          <a:xfrm>
            <a:off x="3486149" y="1368773"/>
            <a:ext cx="4316907" cy="369332"/>
          </a:xfrm>
          <a:prstGeom prst="rect">
            <a:avLst/>
          </a:prstGeom>
          <a:noFill/>
        </p:spPr>
        <p:txBody>
          <a:bodyPr wrap="square" rtlCol="0">
            <a:spAutoFit/>
          </a:bodyPr>
          <a:lstStyle/>
          <a:p>
            <a:r>
              <a:rPr kumimoji="1" lang="ja-JP" altLang="en-US"/>
              <a:t>上下ひっくり返してマウント</a:t>
            </a:r>
          </a:p>
        </p:txBody>
      </p:sp>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a:t> : </a:t>
            </a:r>
            <a:r>
              <a:rPr lang="ja-JP" altLang="en-US" sz="2400" u="sng"/>
              <a:t>リッジ導波路型レーザー　定常電流注入</a:t>
            </a:r>
          </a:p>
        </p:txBody>
      </p:sp>
    </p:spTree>
    <p:extLst>
      <p:ext uri="{BB962C8B-B14F-4D97-AF65-F5344CB8AC3E}">
        <p14:creationId xmlns:p14="http://schemas.microsoft.com/office/powerpoint/2010/main" val="295659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569722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457950" y="1358388"/>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a:t>
            </a:r>
            <a:r>
              <a:rPr kumimoji="1" lang="ja-JP" altLang="en-US" sz="2400" u="sng"/>
              <a:t>リッジ導波路型レーザー　定常電流注入</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4086168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06579F5-E6E6-E249-929B-CA9E2B01B0EE}"/>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12" name="タイトル 1">
            <a:extLst>
              <a:ext uri="{FF2B5EF4-FFF2-40B4-BE49-F238E27FC236}">
                <a16:creationId xmlns:a16="http://schemas.microsoft.com/office/drawing/2014/main" id="{51072A64-6D43-B847-9E55-9B66B389C4A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14" name="テキスト ボックス 13">
            <a:extLst>
              <a:ext uri="{FF2B5EF4-FFF2-40B4-BE49-F238E27FC236}">
                <a16:creationId xmlns:a16="http://schemas.microsoft.com/office/drawing/2014/main" id="{19BB9DE5-65FF-1A4B-A728-65A2E56A0982}"/>
              </a:ext>
            </a:extLst>
          </p:cNvPr>
          <p:cNvSpPr txBox="1"/>
          <p:nvPr/>
        </p:nvSpPr>
        <p:spPr>
          <a:xfrm>
            <a:off x="857250" y="4699433"/>
            <a:ext cx="3143250" cy="369332"/>
          </a:xfrm>
          <a:prstGeom prst="rect">
            <a:avLst/>
          </a:prstGeom>
          <a:noFill/>
        </p:spPr>
        <p:txBody>
          <a:bodyPr wrap="square" rtlCol="0">
            <a:spAutoFit/>
          </a:bodyPr>
          <a:lstStyle/>
          <a:p>
            <a:r>
              <a:rPr kumimoji="1" lang="ja-JP" altLang="en-US"/>
              <a:t>ウエハ</a:t>
            </a:r>
            <a:r>
              <a:rPr lang="ja-JP" altLang="en-US"/>
              <a:t>の結晶構造</a:t>
            </a:r>
            <a:endParaRPr kumimoji="1" lang="ja-JP" altLang="en-US"/>
          </a:p>
        </p:txBody>
      </p:sp>
      <p:grpSp>
        <p:nvGrpSpPr>
          <p:cNvPr id="15" name="グループ化 14">
            <a:extLst>
              <a:ext uri="{FF2B5EF4-FFF2-40B4-BE49-F238E27FC236}">
                <a16:creationId xmlns:a16="http://schemas.microsoft.com/office/drawing/2014/main" id="{FF63E912-96E8-284A-9325-55E4C56CEA24}"/>
              </a:ext>
            </a:extLst>
          </p:cNvPr>
          <p:cNvGrpSpPr/>
          <p:nvPr/>
        </p:nvGrpSpPr>
        <p:grpSpPr>
          <a:xfrm>
            <a:off x="185740" y="1384827"/>
            <a:ext cx="3671886" cy="3388729"/>
            <a:chOff x="171452" y="1487042"/>
            <a:chExt cx="3671886" cy="3388729"/>
          </a:xfrm>
        </p:grpSpPr>
        <p:pic>
          <p:nvPicPr>
            <p:cNvPr id="13" name="図 12">
              <a:extLst>
                <a:ext uri="{FF2B5EF4-FFF2-40B4-BE49-F238E27FC236}">
                  <a16:creationId xmlns:a16="http://schemas.microsoft.com/office/drawing/2014/main" id="{386568D3-A51D-314C-A6DD-BC843DA3D4B5}"/>
                </a:ext>
              </a:extLst>
            </p:cNvPr>
            <p:cNvPicPr>
              <a:picLocks noChangeAspect="1"/>
            </p:cNvPicPr>
            <p:nvPr/>
          </p:nvPicPr>
          <p:blipFill rotWithShape="1">
            <a:blip r:embed="rId2">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9" name="正方形/長方形 8">
              <a:extLst>
                <a:ext uri="{FF2B5EF4-FFF2-40B4-BE49-F238E27FC236}">
                  <a16:creationId xmlns:a16="http://schemas.microsoft.com/office/drawing/2014/main" id="{A54D3BF9-D4F4-2D4A-AC91-BBE243725410}"/>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a:extLst>
              <a:ext uri="{FF2B5EF4-FFF2-40B4-BE49-F238E27FC236}">
                <a16:creationId xmlns:a16="http://schemas.microsoft.com/office/drawing/2014/main" id="{6FA7D397-DB47-F741-B152-72D0E81AD9BB}"/>
              </a:ext>
            </a:extLst>
          </p:cNvPr>
          <p:cNvCxnSpPr/>
          <p:nvPr/>
        </p:nvCxnSpPr>
        <p:spPr>
          <a:xfrm flipH="1">
            <a:off x="2743200" y="2169497"/>
            <a:ext cx="1828800" cy="788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8C9D98B-65D0-204D-9621-EB31BEFA2EF1}"/>
              </a:ext>
            </a:extLst>
          </p:cNvPr>
          <p:cNvSpPr txBox="1"/>
          <p:nvPr/>
        </p:nvSpPr>
        <p:spPr>
          <a:xfrm>
            <a:off x="4857749" y="1439293"/>
            <a:ext cx="2728913" cy="1200329"/>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19" name="コンテンツ プレースホルダー 2">
            <a:extLst>
              <a:ext uri="{FF2B5EF4-FFF2-40B4-BE49-F238E27FC236}">
                <a16:creationId xmlns:a16="http://schemas.microsoft.com/office/drawing/2014/main" id="{A575E807-4256-AE44-BD3A-07719C3ED892}"/>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
        <p:nvSpPr>
          <p:cNvPr id="20" name="テキスト ボックス 19">
            <a:extLst>
              <a:ext uri="{FF2B5EF4-FFF2-40B4-BE49-F238E27FC236}">
                <a16:creationId xmlns:a16="http://schemas.microsoft.com/office/drawing/2014/main" id="{2FB05F4C-3DE8-1C43-9F5E-E48E632B6723}"/>
              </a:ext>
            </a:extLst>
          </p:cNvPr>
          <p:cNvSpPr txBox="1"/>
          <p:nvPr/>
        </p:nvSpPr>
        <p:spPr>
          <a:xfrm>
            <a:off x="540898" y="1024374"/>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2333795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a:p>
        </p:txBody>
      </p:sp>
      <p:sp>
        <p:nvSpPr>
          <p:cNvPr id="5" name="タイトル 1">
            <a:extLst>
              <a:ext uri="{FF2B5EF4-FFF2-40B4-BE49-F238E27FC236}">
                <a16:creationId xmlns:a16="http://schemas.microsoft.com/office/drawing/2014/main" id="{4913A1E5-7E5D-974E-9726-EC9A8EEEEE5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定常電流注入</a:t>
            </a:r>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414336" y="1991571"/>
            <a:ext cx="8615363" cy="3543300"/>
          </a:xfrm>
        </p:spPr>
        <p:txBody>
          <a:bodyPr>
            <a:normAutofit fontScale="92500" lnSpcReduction="20000"/>
          </a:bodyPr>
          <a:lstStyle/>
          <a:p>
            <a:pPr marL="0" indent="0">
              <a:buNone/>
            </a:pPr>
            <a:r>
              <a:rPr kumimoji="1" lang="ja-JP" altLang="en-US"/>
              <a:t>リッジ導波路型レーザーの</a:t>
            </a:r>
            <a:r>
              <a:rPr kumimoji="1" lang="en-US" altLang="ja-JP" dirty="0"/>
              <a:t>IL</a:t>
            </a:r>
            <a:r>
              <a:rPr kumimoji="1" lang="ja-JP" altLang="en-US"/>
              <a:t>測定で判明した課題</a:t>
            </a:r>
            <a:endParaRPr lang="en-US" altLang="ja-JP" dirty="0"/>
          </a:p>
          <a:p>
            <a:pPr marL="514350" indent="-514350">
              <a:buFont typeface="+mj-ea"/>
              <a:buAutoNum type="circleNumDbPlain"/>
            </a:pPr>
            <a:r>
              <a:rPr lang="ja-JP" altLang="en-US"/>
              <a:t>大電流を流すと発光強度が落ちる</a:t>
            </a:r>
            <a:endParaRPr lang="en-US" altLang="ja-JP" dirty="0"/>
          </a:p>
          <a:p>
            <a:pPr lvl="1">
              <a:buFont typeface="Wingdings" pitchFamily="2" charset="2"/>
              <a:buChar char="Ø"/>
            </a:pPr>
            <a:r>
              <a:rPr kumimoji="1" lang="ja-JP" altLang="en-US"/>
              <a:t>エピダウンによる光出力の向上</a:t>
            </a:r>
            <a:endParaRPr kumimoji="1" lang="en-US" altLang="ja-JP" dirty="0"/>
          </a:p>
          <a:p>
            <a:pPr marL="0" indent="0">
              <a:buNone/>
            </a:pPr>
            <a:endParaRPr kumimoji="1" lang="en-US" altLang="ja-JP" dirty="0"/>
          </a:p>
          <a:p>
            <a:pPr marL="514350" indent="-514350">
              <a:buFont typeface="+mj-ea"/>
              <a:buAutoNum type="circleNumDbPlain"/>
            </a:pPr>
            <a:r>
              <a:rPr lang="ja-JP" altLang="en-US"/>
              <a:t>閾値電流が高い。</a:t>
            </a:r>
            <a:endParaRPr lang="en-US" altLang="ja-JP" dirty="0"/>
          </a:p>
          <a:p>
            <a:pPr lvl="1">
              <a:buFont typeface="Wingdings" pitchFamily="2" charset="2"/>
              <a:buChar char="Ø"/>
            </a:pPr>
            <a:r>
              <a:rPr lang="ja-JP" altLang="en-US"/>
              <a:t>短共振器による閾値電流の低減</a:t>
            </a:r>
            <a:endParaRPr lang="en-US" altLang="ja-JP" dirty="0"/>
          </a:p>
          <a:p>
            <a:pPr marL="457200" lvl="1" indent="0">
              <a:buNone/>
            </a:pPr>
            <a:endParaRPr lang="en-US" altLang="ja-JP" dirty="0"/>
          </a:p>
          <a:p>
            <a:pPr marL="514350" indent="-514350">
              <a:buFont typeface="+mj-ea"/>
              <a:buAutoNum type="circleNumDbPlain"/>
            </a:pPr>
            <a:r>
              <a:rPr lang="ja-JP" altLang="en-US"/>
              <a:t>リッジ幅依存性がない。</a:t>
            </a:r>
            <a:endParaRPr lang="en-US" altLang="ja-JP" dirty="0"/>
          </a:p>
          <a:p>
            <a:pPr lvl="1">
              <a:buFont typeface="Wingdings" pitchFamily="2" charset="2"/>
              <a:buChar char="Ø"/>
            </a:pPr>
            <a:r>
              <a:rPr lang="en-US" altLang="ja-JP" dirty="0"/>
              <a:t>FIB</a:t>
            </a:r>
            <a:r>
              <a:rPr lang="ja-JP" altLang="en-US"/>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a:t>層を薄くすることで解消しうる。</a:t>
            </a:r>
            <a:endParaRPr lang="en-US" altLang="ja-JP" dirty="0"/>
          </a:p>
          <a:p>
            <a:pPr lvl="1">
              <a:buFont typeface="Wingdings" pitchFamily="2" charset="2"/>
              <a:buChar char="Ø"/>
            </a:pPr>
            <a:endParaRPr lang="en-US" altLang="ja-JP" dirty="0"/>
          </a:p>
          <a:p>
            <a:endParaRPr kumimoji="1" lang="ja-JP" altLang="en-US"/>
          </a:p>
        </p:txBody>
      </p:sp>
    </p:spTree>
    <p:extLst>
      <p:ext uri="{BB962C8B-B14F-4D97-AF65-F5344CB8AC3E}">
        <p14:creationId xmlns:p14="http://schemas.microsoft.com/office/powerpoint/2010/main" val="64011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t>実験方法</a:t>
            </a:r>
            <a:endParaRPr lang="en-US" altLang="ja-JP" dirty="0"/>
          </a:p>
          <a:p>
            <a:r>
              <a:rPr lang="ja-JP" altLang="en-US"/>
              <a:t>実験結果</a:t>
            </a:r>
            <a:endParaRPr lang="en-US" altLang="ja-JP" dirty="0"/>
          </a:p>
          <a:p>
            <a:pPr lvl="1">
              <a:buFont typeface="Wingdings" pitchFamily="2" charset="2"/>
              <a:buChar char="ü"/>
            </a:pPr>
            <a:r>
              <a:rPr lang="ja-JP" altLang="en-US"/>
              <a:t>ブロードコンタクトレーザー</a:t>
            </a:r>
            <a:endParaRPr lang="en-US" altLang="ja-JP" dirty="0"/>
          </a:p>
          <a:p>
            <a:pPr lvl="1">
              <a:buFont typeface="Wingdings" pitchFamily="2" charset="2"/>
              <a:buChar char="ü"/>
            </a:pPr>
            <a:r>
              <a:rPr lang="ja-JP" altLang="en-US">
                <a:solidFill>
                  <a:srgbClr val="FF0000"/>
                </a:solidFill>
              </a:rPr>
              <a:t>リッジ導波路型レーザー</a:t>
            </a:r>
            <a:endParaRPr lang="en-US" altLang="ja-JP" dirty="0">
              <a:solidFill>
                <a:srgbClr val="FF0000"/>
              </a:solidFill>
            </a:endParaRPr>
          </a:p>
          <a:p>
            <a:pPr lvl="2">
              <a:buFont typeface="Wingdings" pitchFamily="2" charset="2"/>
              <a:buChar char="ü"/>
            </a:pPr>
            <a:r>
              <a:rPr lang="ja-JP" altLang="en-US"/>
              <a:t>定常電流注入</a:t>
            </a:r>
            <a:endParaRPr lang="en-US" altLang="ja-JP" dirty="0"/>
          </a:p>
          <a:p>
            <a:pPr lvl="2">
              <a:buFont typeface="Wingdings" pitchFamily="2" charset="2"/>
              <a:buChar char="ü"/>
            </a:pPr>
            <a:r>
              <a:rPr lang="ja-JP" altLang="en-US">
                <a:solidFill>
                  <a:srgbClr val="FF0000"/>
                </a:solidFill>
              </a:rPr>
              <a:t>短パルス電流注入</a:t>
            </a:r>
            <a:endParaRPr lang="en-US" altLang="ja-JP" dirty="0">
              <a:solidFill>
                <a:srgbClr val="FF0000"/>
              </a:solidFill>
            </a:endParaRP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D3C8BDAF-1B41-B245-A351-F1B3248EE5F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5779402" y="3683868"/>
            <a:ext cx="2586037" cy="2026659"/>
          </a:xfrm>
          <a:prstGeom prst="rect">
            <a:avLst/>
          </a:prstGeom>
        </p:spPr>
      </p:pic>
    </p:spTree>
    <p:extLst>
      <p:ext uri="{BB962C8B-B14F-4D97-AF65-F5344CB8AC3E}">
        <p14:creationId xmlns:p14="http://schemas.microsoft.com/office/powerpoint/2010/main" val="4019021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pic>
        <p:nvPicPr>
          <p:cNvPr id="7" name="図 6">
            <a:extLst>
              <a:ext uri="{FF2B5EF4-FFF2-40B4-BE49-F238E27FC236}">
                <a16:creationId xmlns:a16="http://schemas.microsoft.com/office/drawing/2014/main" id="{465E0A05-5CC1-EA4B-A8F3-4FDDF0E4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pic>
        <p:nvPicPr>
          <p:cNvPr id="9" name="図 8">
            <a:extLst>
              <a:ext uri="{FF2B5EF4-FFF2-40B4-BE49-F238E27FC236}">
                <a16:creationId xmlns:a16="http://schemas.microsoft.com/office/drawing/2014/main" id="{46C20A97-9A9F-264D-B196-87E6713BE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57350"/>
            <a:ext cx="4851400" cy="3543300"/>
          </a:xfrm>
          <a:prstGeom prst="rect">
            <a:avLst/>
          </a:prstGeom>
        </p:spPr>
      </p:pic>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a:t>駆動条件</a:t>
            </a:r>
            <a:r>
              <a:rPr kumimoji="1" lang="en-US" altLang="ja-JP" dirty="0"/>
              <a:t> : 1ns</a:t>
            </a:r>
            <a:r>
              <a:rPr kumimoji="1" lang="ja-JP" altLang="en-US"/>
              <a:t>パルス</a:t>
            </a:r>
            <a:r>
              <a:rPr kumimoji="1" lang="en-US" altLang="ja-JP" dirty="0"/>
              <a:t>, 1μs</a:t>
            </a:r>
            <a:r>
              <a:rPr kumimoji="1" lang="ja-JP" altLang="en-US"/>
              <a:t>周期</a:t>
            </a:r>
            <a:r>
              <a:rPr kumimoji="1" lang="en-US" altLang="ja-JP" dirty="0"/>
              <a:t> Duty</a:t>
            </a:r>
            <a:r>
              <a:rPr kumimoji="1" lang="ja-JP" altLang="en-US"/>
              <a:t>比</a:t>
            </a:r>
            <a:r>
              <a:rPr kumimoji="1" lang="en-US" altLang="ja-JP" dirty="0"/>
              <a:t>1:1000</a:t>
            </a:r>
            <a:endParaRPr kumimoji="1" lang="ja-JP" altLang="en-US"/>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867525" y="1469476"/>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spTree>
    <p:extLst>
      <p:ext uri="{BB962C8B-B14F-4D97-AF65-F5344CB8AC3E}">
        <p14:creationId xmlns:p14="http://schemas.microsoft.com/office/powerpoint/2010/main" val="129178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a:solidFill>
                  <a:srgbClr val="FF0000"/>
                </a:solidFill>
              </a:rPr>
              <a:t>序論</a:t>
            </a:r>
            <a:endParaRPr lang="en-US" altLang="ja-JP" dirty="0">
              <a:solidFill>
                <a:srgbClr val="FF0000"/>
              </a:solidFill>
            </a:endParaRPr>
          </a:p>
          <a:p>
            <a:pPr lvl="1"/>
            <a:r>
              <a:rPr lang="ja-JP" altLang="en-US">
                <a:solidFill>
                  <a:srgbClr val="FF0000"/>
                </a:solidFill>
              </a:rPr>
              <a:t>背景</a:t>
            </a:r>
            <a:endParaRPr kumimoji="1" lang="en-US" altLang="ja-JP" dirty="0">
              <a:solidFill>
                <a:srgbClr val="FF0000"/>
              </a:solidFill>
            </a:endParaRPr>
          </a:p>
          <a:p>
            <a:pPr lvl="1"/>
            <a:r>
              <a:rPr kumimoji="1" lang="ja-JP" altLang="en-US">
                <a:solidFill>
                  <a:srgbClr val="FF0000"/>
                </a:solidFill>
              </a:rPr>
              <a:t>目的</a:t>
            </a:r>
            <a:endParaRPr kumimoji="1" lang="en-US" altLang="ja-JP" dirty="0">
              <a:solidFill>
                <a:srgbClr val="FF0000"/>
              </a:solidFill>
            </a:endParaRPr>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Tree>
    <p:extLst>
      <p:ext uri="{BB962C8B-B14F-4D97-AF65-F5344CB8AC3E}">
        <p14:creationId xmlns:p14="http://schemas.microsoft.com/office/powerpoint/2010/main" val="2008488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 y="717460"/>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 y="2873304"/>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10" y="4776660"/>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1477328"/>
          </a:xfrm>
          <a:prstGeom prst="rect">
            <a:avLst/>
          </a:prstGeom>
          <a:noFill/>
        </p:spPr>
        <p:txBody>
          <a:bodyPr wrap="square" rtlCol="0">
            <a:spAutoFit/>
          </a:bodyPr>
          <a:lstStyle/>
          <a:p>
            <a:r>
              <a:rPr kumimoji="1" lang="ja-JP" altLang="en-US"/>
              <a:t>励起強度を大きくしても立ち上がりが早くならない。ピーク強度も増加し</a:t>
            </a:r>
            <a:r>
              <a:rPr lang="ja-JP" altLang="en-US"/>
              <a:t>ない。</a:t>
            </a:r>
            <a:endParaRPr lang="en-US" altLang="ja-JP" dirty="0"/>
          </a:p>
          <a:p>
            <a:r>
              <a:rPr kumimoji="1" lang="ja-JP" altLang="en-US"/>
              <a:t>→電気パルスが正しく印加されていない</a:t>
            </a:r>
            <a:r>
              <a:rPr lang="ja-JP" altLang="en-US"/>
              <a:t>。インピーダンス不整合。</a:t>
            </a:r>
            <a:endParaRPr kumimoji="1" lang="en-US" altLang="ja-JP" dirty="0"/>
          </a:p>
        </p:txBody>
      </p:sp>
      <p:pic>
        <p:nvPicPr>
          <p:cNvPr id="20" name="図 19">
            <a:extLst>
              <a:ext uri="{FF2B5EF4-FFF2-40B4-BE49-F238E27FC236}">
                <a16:creationId xmlns:a16="http://schemas.microsoft.com/office/drawing/2014/main" id="{893DF7CC-23D0-274D-BD43-4B89EBECFC79}"/>
              </a:ext>
            </a:extLst>
          </p:cNvPr>
          <p:cNvPicPr>
            <a:picLocks noChangeAspect="1"/>
          </p:cNvPicPr>
          <p:nvPr/>
        </p:nvPicPr>
        <p:blipFill rotWithShape="1">
          <a:blip r:embed="rId5">
            <a:extLst>
              <a:ext uri="{28A0092B-C50C-407E-A947-70E740481C1C}">
                <a14:useLocalDpi xmlns:a14="http://schemas.microsoft.com/office/drawing/2010/main" val="0"/>
              </a:ext>
            </a:extLst>
          </a:blip>
          <a:srcRect l="5183" t="8944" r="3327" b="10243"/>
          <a:stretch/>
        </p:blipFill>
        <p:spPr>
          <a:xfrm>
            <a:off x="5592662" y="913297"/>
            <a:ext cx="3255066" cy="1879591"/>
          </a:xfrm>
          <a:prstGeom prst="rect">
            <a:avLst/>
          </a:prstGeom>
        </p:spPr>
      </p:pic>
      <p:sp>
        <p:nvSpPr>
          <p:cNvPr id="21" name="テキスト ボックス 20">
            <a:extLst>
              <a:ext uri="{FF2B5EF4-FFF2-40B4-BE49-F238E27FC236}">
                <a16:creationId xmlns:a16="http://schemas.microsoft.com/office/drawing/2014/main" id="{60CC833C-B259-7241-B65E-51E9B1B0267B}"/>
              </a:ext>
            </a:extLst>
          </p:cNvPr>
          <p:cNvSpPr txBox="1"/>
          <p:nvPr/>
        </p:nvSpPr>
        <p:spPr>
          <a:xfrm>
            <a:off x="5657714" y="2911372"/>
            <a:ext cx="3124962" cy="461665"/>
          </a:xfrm>
          <a:prstGeom prst="rect">
            <a:avLst/>
          </a:prstGeom>
          <a:noFill/>
        </p:spPr>
        <p:txBody>
          <a:bodyPr wrap="square" rtlCol="0">
            <a:spAutoFit/>
          </a:bodyPr>
          <a:lstStyle/>
          <a:p>
            <a:r>
              <a:rPr kumimoji="1" lang="en-US" altLang="ja-JP" sz="1200" dirty="0"/>
              <a:t>3</a:t>
            </a:r>
            <a:r>
              <a:rPr kumimoji="1" lang="ja-JP" altLang="en-US" sz="1200"/>
              <a:t>周期試料の短パルス電流注入の様子</a:t>
            </a:r>
            <a:r>
              <a:rPr kumimoji="1" lang="en-US" altLang="ja-JP" sz="1200" dirty="0"/>
              <a:t> (L=300 </a:t>
            </a:r>
            <a:r>
              <a:rPr kumimoji="1" lang="en-US" altLang="ja-JP" sz="1200" dirty="0" err="1"/>
              <a:t>μm</a:t>
            </a:r>
            <a:r>
              <a:rPr kumimoji="1" lang="en-US" altLang="ja-JP" sz="1200" dirty="0"/>
              <a:t>)</a:t>
            </a:r>
            <a:endParaRPr kumimoji="1" lang="ja-JP" altLang="en-US" sz="1200"/>
          </a:p>
        </p:txBody>
      </p:sp>
    </p:spTree>
    <p:extLst>
      <p:ext uri="{BB962C8B-B14F-4D97-AF65-F5344CB8AC3E}">
        <p14:creationId xmlns:p14="http://schemas.microsoft.com/office/powerpoint/2010/main" val="373356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322644" y="4587366"/>
            <a:ext cx="3994526" cy="369332"/>
          </a:xfrm>
          <a:prstGeom prst="rect">
            <a:avLst/>
          </a:prstGeom>
          <a:noFill/>
        </p:spPr>
        <p:txBody>
          <a:bodyPr wrap="square" rtlCol="0">
            <a:spAutoFit/>
          </a:bodyPr>
          <a:lstStyle/>
          <a:p>
            <a:r>
              <a:rPr lang="ja-JP" altLang="en-US"/>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pic>
        <p:nvPicPr>
          <p:cNvPr id="19" name="図 18">
            <a:extLst>
              <a:ext uri="{FF2B5EF4-FFF2-40B4-BE49-F238E27FC236}">
                <a16:creationId xmlns:a16="http://schemas.microsoft.com/office/drawing/2014/main" id="{DA8797C6-13EC-FF40-8698-204DF874C94F}"/>
              </a:ext>
            </a:extLst>
          </p:cNvPr>
          <p:cNvPicPr>
            <a:picLocks noChangeAspect="1"/>
          </p:cNvPicPr>
          <p:nvPr/>
        </p:nvPicPr>
        <p:blipFill rotWithShape="1">
          <a:blip r:embed="rId5">
            <a:extLst>
              <a:ext uri="{28A0092B-C50C-407E-A947-70E740481C1C}">
                <a14:useLocalDpi xmlns:a14="http://schemas.microsoft.com/office/drawing/2010/main" val="0"/>
              </a:ext>
            </a:extLst>
          </a:blip>
          <a:srcRect l="25333" t="52726" r="65000" b="29568"/>
          <a:stretch/>
        </p:blipFill>
        <p:spPr>
          <a:xfrm>
            <a:off x="6192774" y="1243021"/>
            <a:ext cx="530352" cy="1009647"/>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5815584" y="2625939"/>
            <a:ext cx="1671066" cy="369332"/>
          </a:xfrm>
          <a:prstGeom prst="rect">
            <a:avLst/>
          </a:prstGeom>
          <a:noFill/>
        </p:spPr>
        <p:txBody>
          <a:bodyPr wrap="square" rtlCol="0">
            <a:spAutoFit/>
          </a:bodyPr>
          <a:lstStyle/>
          <a:p>
            <a:r>
              <a:rPr kumimoji="1" lang="en-US" altLang="ja-JP" dirty="0"/>
              <a:t>Can type</a:t>
            </a:r>
            <a:endParaRPr kumimoji="1" lang="ja-JP" altLang="en-US"/>
          </a:p>
        </p:txBody>
      </p:sp>
    </p:spTree>
    <p:extLst>
      <p:ext uri="{BB962C8B-B14F-4D97-AF65-F5344CB8AC3E}">
        <p14:creationId xmlns:p14="http://schemas.microsoft.com/office/powerpoint/2010/main" val="166016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pic>
        <p:nvPicPr>
          <p:cNvPr id="6" name="図 5">
            <a:extLst>
              <a:ext uri="{FF2B5EF4-FFF2-40B4-BE49-F238E27FC236}">
                <a16:creationId xmlns:a16="http://schemas.microsoft.com/office/drawing/2014/main" id="{9528AEE8-CE68-984F-884F-ABE610191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57350"/>
            <a:ext cx="4762500" cy="3543300"/>
          </a:xfrm>
          <a:prstGeom prst="rect">
            <a:avLst/>
          </a:prstGeom>
        </p:spPr>
      </p:pic>
      <p:pic>
        <p:nvPicPr>
          <p:cNvPr id="8" name="図 7">
            <a:extLst>
              <a:ext uri="{FF2B5EF4-FFF2-40B4-BE49-F238E27FC236}">
                <a16:creationId xmlns:a16="http://schemas.microsoft.com/office/drawing/2014/main" id="{F04A175F-72BE-6749-8F3F-CA37B2FE0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7350"/>
            <a:ext cx="4851400" cy="3543300"/>
          </a:xfrm>
          <a:prstGeom prst="rect">
            <a:avLst/>
          </a:prstGeom>
        </p:spPr>
      </p:pic>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1472684"/>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1472684"/>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353312" y="5200650"/>
            <a:ext cx="4926330" cy="923330"/>
          </a:xfrm>
          <a:prstGeom prst="rect">
            <a:avLst/>
          </a:prstGeom>
          <a:noFill/>
        </p:spPr>
        <p:txBody>
          <a:bodyPr wrap="square" rtlCol="0">
            <a:spAutoFit/>
          </a:bodyPr>
          <a:lstStyle/>
          <a:p>
            <a:r>
              <a:rPr kumimoji="1" lang="ja-JP" altLang="en-US"/>
              <a:t>共振器長依存性が見られない</a:t>
            </a:r>
            <a:endParaRPr kumimoji="1" lang="en-US" altLang="ja-JP" dirty="0"/>
          </a:p>
          <a:p>
            <a:r>
              <a:rPr lang="ja-JP" altLang="en-US"/>
              <a:t>飽和</a:t>
            </a:r>
            <a:endParaRPr kumimoji="1" lang="en-US" altLang="ja-JP" dirty="0"/>
          </a:p>
          <a:p>
            <a:endParaRPr kumimoji="1" lang="ja-JP" altLang="en-US"/>
          </a:p>
        </p:txBody>
      </p:sp>
    </p:spTree>
    <p:extLst>
      <p:ext uri="{BB962C8B-B14F-4D97-AF65-F5344CB8AC3E}">
        <p14:creationId xmlns:p14="http://schemas.microsoft.com/office/powerpoint/2010/main" val="331538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30200" y="4471369"/>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694265" y="1202267"/>
            <a:ext cx="8094135" cy="3139321"/>
          </a:xfrm>
          <a:prstGeom prst="rect">
            <a:avLst/>
          </a:prstGeom>
          <a:noFill/>
        </p:spPr>
        <p:txBody>
          <a:bodyPr wrap="square" rtlCol="0">
            <a:spAutoFit/>
          </a:bodyPr>
          <a:lstStyle/>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lang="en-US" altLang="ja-JP" dirty="0"/>
              <a:t>1μm </a:t>
            </a:r>
            <a:r>
              <a:rPr lang="ja-JP" altLang="en-US" dirty="0"/>
              <a:t>波長帯 </a:t>
            </a:r>
            <a:r>
              <a:rPr lang="en-US" altLang="ja-JP" dirty="0" err="1"/>
              <a:t>InGaAs</a:t>
            </a:r>
            <a:r>
              <a:rPr lang="en-US" altLang="ja-JP" dirty="0"/>
              <a:t>/GaAsP</a:t>
            </a:r>
            <a:r>
              <a:rPr kumimoji="1" lang="en-US" altLang="ja-JP" dirty="0"/>
              <a:t>10</a:t>
            </a:r>
            <a:r>
              <a:rPr kumimoji="1" lang="ja-JP" altLang="en-US" dirty="0"/>
              <a:t>周期歪補償量子井戸レーザーを試作</a:t>
            </a:r>
            <a:endParaRPr kumimoji="1" lang="en-US" altLang="ja-JP" dirty="0"/>
          </a:p>
          <a:p>
            <a:pPr marL="1200150" lvl="2"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742950" lvl="1"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r>
              <a:rPr kumimoji="1" lang="ja-JP" altLang="en-US" dirty="0"/>
              <a:t>ナノ秒電気パルス注入</a:t>
            </a:r>
            <a:endParaRPr kumimoji="1" lang="en-US" altLang="ja-JP" dirty="0"/>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モード利得の大きさや共振器寿命による差異がみられない</a:t>
            </a:r>
            <a:endParaRPr kumimoji="1" lang="en-US" altLang="ja-JP" dirty="0"/>
          </a:p>
          <a:p>
            <a:pPr marL="1200150" lvl="2" indent="-285750">
              <a:buFont typeface="Wingdings" panose="05000000000000000000" pitchFamily="2" charset="2"/>
              <a:buChar char="ü"/>
            </a:pPr>
            <a:r>
              <a:rPr lang="ja-JP" altLang="en-US" dirty="0"/>
              <a:t>別の要因によるパルス幅の制限</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08000" y="5009402"/>
            <a:ext cx="7636934"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endParaRPr kumimoji="1" lang="en-US" altLang="ja-JP" dirty="0"/>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B14C-DA2D-407C-BB16-D4CD39A16FB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5DE285-35DE-44C6-8AE4-2F2BC112EAA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93675" y="372090"/>
            <a:ext cx="9602258" cy="315911"/>
          </a:xfrm>
        </p:spPr>
        <p:txBody>
          <a:bodyPr>
            <a:normAutofit fontScale="90000"/>
          </a:bodyPr>
          <a:lstStyle/>
          <a:p>
            <a:r>
              <a:rPr kumimoji="1" lang="ja-JP" altLang="en-US" u="sng" dirty="0"/>
              <a:t>背景</a:t>
            </a:r>
            <a:r>
              <a:rPr kumimoji="1" lang="en-US" altLang="ja-JP" u="sng" dirty="0"/>
              <a:t> :</a:t>
            </a:r>
            <a:r>
              <a:rPr lang="ja-JP" altLang="en-US" u="sng" dirty="0"/>
              <a:t> </a:t>
            </a:r>
            <a:r>
              <a:rPr lang="en-US" altLang="ja-JP" u="sng" dirty="0" err="1"/>
              <a:t>InGaAs</a:t>
            </a:r>
            <a:r>
              <a:rPr lang="ja-JP" altLang="en-US" u="sng" dirty="0"/>
              <a:t>系材料の多重量子井戸化</a:t>
            </a:r>
            <a:endParaRPr kumimoji="1" lang="ja-JP" altLang="en-US"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709" y="4417090"/>
            <a:ext cx="2690923" cy="2018192"/>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1B0684A4-BFBF-46E1-A55E-E642C09715B6}"/>
              </a:ext>
            </a:extLst>
          </p:cNvPr>
          <p:cNvPicPr>
            <a:picLocks noChangeAspect="1"/>
          </p:cNvPicPr>
          <p:nvPr/>
        </p:nvPicPr>
        <p:blipFill>
          <a:blip r:embed="rId4"/>
          <a:stretch>
            <a:fillRect/>
          </a:stretch>
        </p:blipFill>
        <p:spPr>
          <a:xfrm>
            <a:off x="9521879" y="5429175"/>
            <a:ext cx="2815555" cy="2646610"/>
          </a:xfrm>
          <a:prstGeom prst="rect">
            <a:avLst/>
          </a:prstGeom>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337153" y="851008"/>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5"/>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6"/>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7"/>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34993" y="1849473"/>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光励起実験による研究の結果基礎的なキャリアダイナミクスの物理に直結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3</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292178"/>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2040467" y="4731959"/>
            <a:ext cx="3017309" cy="426181"/>
          </a:xfrm>
          <a:prstGeom prst="wedgeEllipseCallout">
            <a:avLst>
              <a:gd name="adj1" fmla="val -25359"/>
              <a:gd name="adj2" fmla="val -11376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541338" y="4079269"/>
            <a:ext cx="9669407" cy="400110"/>
            <a:chOff x="541338" y="4079269"/>
            <a:chExt cx="9669407" cy="400110"/>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541338" y="4079269"/>
              <a:ext cx="9669407" cy="400110"/>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系半導体レーザーの高速化を目指す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2975810" y="2309051"/>
            <a:ext cx="3192379" cy="369332"/>
          </a:xfrm>
          <a:prstGeom prst="rect">
            <a:avLst/>
          </a:prstGeom>
          <a:noFill/>
        </p:spPr>
        <p:txBody>
          <a:bodyPr wrap="square" rtlCol="0">
            <a:spAutoFit/>
          </a:bodyPr>
          <a:lstStyle/>
          <a:p>
            <a:r>
              <a:rPr lang="en-US" altLang="ja-JP" dirty="0"/>
              <a:t>[1]</a:t>
            </a:r>
            <a:r>
              <a:rPr kumimoji="1" lang="en-US" altLang="ja-JP" dirty="0"/>
              <a:t>Chen</a:t>
            </a:r>
            <a:r>
              <a:rPr kumimoji="1" lang="ja-JP" altLang="en-US" dirty="0" err="1"/>
              <a:t>さん</a:t>
            </a:r>
            <a:r>
              <a:rPr kumimoji="1" lang="ja-JP" altLang="en-US" dirty="0"/>
              <a:t>横山先生</a:t>
            </a:r>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099"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4</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722" y="3116685"/>
            <a:ext cx="3556845" cy="2344437"/>
          </a:xfrm>
          <a:prstGeom prst="rect">
            <a:avLst/>
          </a:prstGeom>
        </p:spPr>
      </p:pic>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a:t>
            </a:r>
            <a:r>
              <a:rPr lang="ja-JP" altLang="en-US" dirty="0"/>
              <a:t>メカニズム</a:t>
            </a:r>
            <a:endParaRPr kumimoji="1" lang="ja-JP" altLang="en-US" dirty="0"/>
          </a:p>
        </p:txBody>
      </p:sp>
    </p:spTree>
    <p:extLst>
      <p:ext uri="{BB962C8B-B14F-4D97-AF65-F5344CB8AC3E}">
        <p14:creationId xmlns:p14="http://schemas.microsoft.com/office/powerpoint/2010/main" val="235896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p:txBody>
          <a:bodyPr/>
          <a:lstStyle/>
          <a:p>
            <a:fld id="{B1CF0B90-4240-4ABE-BCFA-150BA8095602}" type="slidenum">
              <a:rPr kumimoji="1" lang="ja-JP" altLang="en-US" smtClean="0"/>
              <a:t>5</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376953"/>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en-US" altLang="ja-JP" dirty="0"/>
              <a:t>1 </a:t>
            </a:r>
            <a:r>
              <a:rPr lang="en-US" altLang="ja-JP" dirty="0" err="1"/>
              <a:t>μm</a:t>
            </a:r>
            <a:r>
              <a:rPr lang="ja-JP" altLang="en-US" dirty="0"/>
              <a:t>波長帯発光材料</a:t>
            </a:r>
            <a:r>
              <a:rPr lang="en-US" altLang="ja-JP" dirty="0" err="1"/>
              <a:t>InGaAs</a:t>
            </a:r>
            <a:r>
              <a:rPr lang="ja-JP" altLang="en-US" dirty="0"/>
              <a:t>の多重化における難しさ</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473514" y="3912689"/>
            <a:ext cx="441033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pPr marL="285750" indent="-285750">
              <a:buFont typeface="Arial" panose="020B0604020202020204" pitchFamily="34" charset="0"/>
              <a:buChar char="•"/>
            </a:pPr>
            <a:r>
              <a:rPr kumimoji="1" lang="en-US" altLang="ja-JP" dirty="0" err="1"/>
              <a:t>InGaAs</a:t>
            </a:r>
            <a:r>
              <a:rPr kumimoji="1" lang="ja-JP" altLang="en-US" dirty="0"/>
              <a:t>多重歪補償の例が少ない</a:t>
            </a:r>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511545" y="3618766"/>
            <a:ext cx="3592098" cy="3260814"/>
            <a:chOff x="3891557" y="900956"/>
            <a:chExt cx="3982338" cy="3408578"/>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18928" r="7422" b="77666"/>
            <a:stretch/>
          </p:blipFill>
          <p:spPr>
            <a:xfrm rot="16200000">
              <a:off x="6620209" y="2458573"/>
              <a:ext cx="1916297"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1778357" y="4725424"/>
            <a:ext cx="2628793" cy="2102316"/>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Tree>
    <p:extLst>
      <p:ext uri="{BB962C8B-B14F-4D97-AF65-F5344CB8AC3E}">
        <p14:creationId xmlns:p14="http://schemas.microsoft.com/office/powerpoint/2010/main" val="146485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687999" y="4127537"/>
            <a:ext cx="2643999" cy="1938992"/>
          </a:xfrm>
          <a:prstGeom prst="rect">
            <a:avLst/>
          </a:prstGeom>
          <a:noFill/>
        </p:spPr>
        <p:txBody>
          <a:bodyPr wrap="square" rtlCol="0">
            <a:spAutoFit/>
          </a:bodyPr>
          <a:lstStyle/>
          <a:p>
            <a:r>
              <a:rPr lang="ja-JP" altLang="en-US" sz="2400" dirty="0"/>
              <a:t>設計</a:t>
            </a:r>
            <a:endParaRPr lang="en-US" altLang="ja-JP" sz="2400" dirty="0"/>
          </a:p>
          <a:p>
            <a:pPr marL="285750" indent="-285750">
              <a:buFont typeface="Arial" panose="020B0604020202020204" pitchFamily="34" charset="0"/>
              <a:buChar char="•"/>
            </a:pPr>
            <a:endParaRPr lang="en-US" altLang="ja-JP" sz="2400" dirty="0"/>
          </a:p>
          <a:p>
            <a:r>
              <a:rPr lang="ja-JP" altLang="en-US" sz="2400" dirty="0"/>
              <a:t>試作</a:t>
            </a:r>
            <a:endParaRPr lang="en-US" altLang="ja-JP" sz="2400" dirty="0"/>
          </a:p>
          <a:p>
            <a:pPr marL="285750" indent="-285750">
              <a:buFont typeface="Arial" panose="020B0604020202020204" pitchFamily="34" charset="0"/>
              <a:buChar char="•"/>
            </a:pPr>
            <a:endParaRPr lang="en-US" altLang="ja-JP" sz="2400" dirty="0"/>
          </a:p>
          <a:p>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211759" y="5330290"/>
            <a:ext cx="3970730" cy="1465041"/>
          </a:xfrm>
          <a:prstGeom prst="wedgeRectCallout">
            <a:avLst>
              <a:gd name="adj1" fmla="val -81761"/>
              <a:gd name="adj2" fmla="val -13416"/>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電流注入による品質評価測定</a:t>
            </a:r>
            <a:endParaRPr lang="en-US" altLang="ja-JP" dirty="0">
              <a:solidFill>
                <a:srgbClr val="FF0000"/>
              </a:solidFill>
            </a:endParaRPr>
          </a:p>
          <a:p>
            <a:pPr marL="285750" indent="-285750">
              <a:buFont typeface="Arial" panose="020B0604020202020204" pitchFamily="34" charset="0"/>
              <a:buChar char="•"/>
            </a:pPr>
            <a:r>
              <a:rPr lang="en-US" altLang="ja-JP" dirty="0">
                <a:solidFill>
                  <a:srgbClr val="FF0000"/>
                </a:solidFill>
              </a:rPr>
              <a:t>DC</a:t>
            </a:r>
            <a:r>
              <a:rPr lang="ja-JP" altLang="en-US" dirty="0">
                <a:solidFill>
                  <a:srgbClr val="FF0000"/>
                </a:solidFill>
              </a:rPr>
              <a:t>電流注入による多重量子井戸によるモード利得増大への有利性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短パルス電流注入による利得スイッチング動作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dirty="0">
                <a:solidFill>
                  <a:schemeClr val="tx1"/>
                </a:solidFill>
              </a:rPr>
              <a:t>デバイス化を行う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71203"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56449"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0" y="2195063"/>
            <a:ext cx="10168411" cy="461665"/>
          </a:xfrm>
          <a:prstGeom prst="rect">
            <a:avLst/>
          </a:prstGeom>
          <a:noFill/>
        </p:spPr>
        <p:txBody>
          <a:bodyPr wrap="square" rtlCol="0">
            <a:spAutoFit/>
          </a:bodyPr>
          <a:lstStyle/>
          <a:p>
            <a:r>
              <a:rPr lang="ja-JP" altLang="en-US" sz="2400" dirty="0"/>
              <a:t>☆</a:t>
            </a:r>
            <a:r>
              <a:rPr lang="en-US" altLang="ja-JP" sz="2400" dirty="0" err="1"/>
              <a:t>InGaAs</a:t>
            </a:r>
            <a:r>
              <a:rPr lang="en-US" altLang="ja-JP" sz="2400" dirty="0"/>
              <a:t> </a:t>
            </a:r>
            <a:r>
              <a:rPr lang="ja-JP" altLang="en-US" sz="2400" dirty="0"/>
              <a:t>多重量子井戸</a:t>
            </a:r>
            <a:endParaRPr lang="en-US" altLang="ja-JP" sz="24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lang="ja-JP" altLang="en-US" dirty="0"/>
              <a:t>背景</a:t>
            </a:r>
            <a:endParaRPr kumimoji="1" lang="en-US" altLang="ja-JP" dirty="0"/>
          </a:p>
          <a:p>
            <a:r>
              <a:rPr lang="ja-JP" altLang="en-US">
                <a:solidFill>
                  <a:srgbClr val="FF0000"/>
                </a:solidFill>
              </a:rPr>
              <a:t>実験方法</a:t>
            </a:r>
            <a:endParaRPr lang="en-US" altLang="ja-JP" dirty="0">
              <a:solidFill>
                <a:srgbClr val="FF0000"/>
              </a:solidFill>
            </a:endParaRPr>
          </a:p>
          <a:p>
            <a:pPr lvl="1">
              <a:buFont typeface="Wingdings" pitchFamily="2" charset="2"/>
              <a:buChar char="ü"/>
            </a:pPr>
            <a:r>
              <a:rPr lang="ja-JP" altLang="en-US">
                <a:solidFill>
                  <a:srgbClr val="FF0000"/>
                </a:solidFill>
              </a:rPr>
              <a:t>試料構造</a:t>
            </a:r>
            <a:endParaRPr lang="en-US" altLang="ja-JP" dirty="0">
              <a:solidFill>
                <a:srgbClr val="FF0000"/>
              </a:solidFill>
            </a:endParaRPr>
          </a:p>
          <a:p>
            <a:pPr lvl="1">
              <a:buFont typeface="Wingdings" pitchFamily="2" charset="2"/>
              <a:buChar char="ü"/>
            </a:pPr>
            <a:r>
              <a:rPr lang="ja-JP" altLang="en-US">
                <a:solidFill>
                  <a:srgbClr val="FF0000"/>
                </a:solidFill>
              </a:rPr>
              <a:t>測定方法</a:t>
            </a:r>
            <a:endParaRPr lang="en-US" altLang="ja-JP" dirty="0">
              <a:solidFill>
                <a:srgbClr val="FF0000"/>
              </a:solidFill>
            </a:endParaRPr>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spTree>
    <p:extLst>
      <p:ext uri="{BB962C8B-B14F-4D97-AF65-F5344CB8AC3E}">
        <p14:creationId xmlns:p14="http://schemas.microsoft.com/office/powerpoint/2010/main" val="134520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2151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4310</TotalTime>
  <Words>1679</Words>
  <Application>Microsoft Office PowerPoint</Application>
  <PresentationFormat>画面に合わせる (4:3)</PresentationFormat>
  <Paragraphs>384</Paragraphs>
  <Slides>37</Slides>
  <Notes>15</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4"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目次</vt:lpstr>
      <vt:lpstr>背景</vt:lpstr>
      <vt:lpstr>背景 : 利得スイッチング</vt:lpstr>
      <vt:lpstr>背景 : 光パルスの高速化</vt:lpstr>
      <vt:lpstr>目的</vt:lpstr>
      <vt:lpstr>目次</vt:lpstr>
      <vt:lpstr>試料構造</vt:lpstr>
      <vt:lpstr>試料構造</vt:lpstr>
      <vt:lpstr>測定方法</vt:lpstr>
      <vt:lpstr>目次</vt:lpstr>
      <vt:lpstr>目次</vt:lpstr>
      <vt:lpstr>測定結果 : DC ブロードコンタクト</vt:lpstr>
      <vt:lpstr>測定結果 : DC ブロードコンタクト</vt:lpstr>
      <vt:lpstr>測定結果 : ブロードコンタクトレーザー</vt:lpstr>
      <vt:lpstr>測定結果 : DC ブロードコンタクト</vt:lpstr>
      <vt:lpstr>測定結果 : ブロードコンタクトレーザーまとめ</vt:lpstr>
      <vt:lpstr>目次</vt:lpstr>
      <vt:lpstr>測定結果 : リッジ導波路型レーザー　定常電流注入</vt:lpstr>
      <vt:lpstr>PowerPoint プレゼンテーション</vt:lpstr>
      <vt:lpstr>測定結果 : リッジ導波路型レーザー　定常電流注入</vt:lpstr>
      <vt:lpstr>PowerPoint プレゼンテーション</vt:lpstr>
      <vt:lpstr>測定結果 : リッジ導波路型レーザー　定常電流注入</vt:lpstr>
      <vt:lpstr>測定結果 : リッジ導波路型レーザー　定常電流注入</vt:lpstr>
      <vt:lpstr>PowerPoint プレゼンテーション</vt:lpstr>
      <vt:lpstr>PowerPoint プレゼンテーション</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140</cp:revision>
  <dcterms:created xsi:type="dcterms:W3CDTF">2019-01-05T08:06:48Z</dcterms:created>
  <dcterms:modified xsi:type="dcterms:W3CDTF">2019-01-10T09:23:08Z</dcterms:modified>
</cp:coreProperties>
</file>